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258" r:id="rId3"/>
    <p:sldId id="276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9" r:id="rId12"/>
    <p:sldId id="286" r:id="rId13"/>
    <p:sldId id="287" r:id="rId14"/>
    <p:sldId id="288" r:id="rId15"/>
    <p:sldId id="290" r:id="rId16"/>
    <p:sldId id="291" r:id="rId17"/>
    <p:sldId id="292" r:id="rId18"/>
    <p:sldId id="293" r:id="rId19"/>
    <p:sldId id="294" r:id="rId20"/>
    <p:sldId id="295" r:id="rId21"/>
    <p:sldId id="302" r:id="rId22"/>
    <p:sldId id="296" r:id="rId23"/>
    <p:sldId id="297" r:id="rId24"/>
    <p:sldId id="298" r:id="rId25"/>
    <p:sldId id="299" r:id="rId26"/>
    <p:sldId id="300" r:id="rId27"/>
    <p:sldId id="301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52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2" r:id="rId48"/>
    <p:sldId id="321" r:id="rId49"/>
    <p:sldId id="323" r:id="rId50"/>
    <p:sldId id="353" r:id="rId51"/>
    <p:sldId id="325" r:id="rId52"/>
    <p:sldId id="326" r:id="rId53"/>
    <p:sldId id="327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40" r:id="rId65"/>
    <p:sldId id="341" r:id="rId66"/>
    <p:sldId id="343" r:id="rId67"/>
    <p:sldId id="345" r:id="rId68"/>
    <p:sldId id="346" r:id="rId69"/>
    <p:sldId id="347" r:id="rId70"/>
    <p:sldId id="348" r:id="rId71"/>
    <p:sldId id="350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5" autoAdjust="0"/>
    <p:restoredTop sz="82643" autoAdjust="0"/>
  </p:normalViewPr>
  <p:slideViewPr>
    <p:cSldViewPr snapToGrid="0">
      <p:cViewPr varScale="1">
        <p:scale>
          <a:sx n="88" d="100"/>
          <a:sy n="88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4C8-AE6B-43FD-8C53-B6708374D693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F7813-1761-4717-915B-3AC92CA17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43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Irr</a:t>
            </a:r>
            <a:r>
              <a:rPr lang="en-US" dirty="0"/>
              <a:t> stands</a:t>
            </a:r>
            <a:r>
              <a:rPr lang="en-US" baseline="0" dirty="0"/>
              <a:t> for incidence rate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5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Irr</a:t>
            </a:r>
            <a:r>
              <a:rPr lang="en-US" dirty="0"/>
              <a:t> stands for incidence </a:t>
            </a:r>
            <a:r>
              <a:rPr lang="en-US"/>
              <a:t>rate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4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IRLS stands for iteratively reweighted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84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is the estimate of the dispersion parameter. If the dispersion parameter equals zero, the model reduces to simpler </a:t>
            </a:r>
            <a:r>
              <a:rPr lang="en-US" dirty="0" err="1"/>
              <a:t>poisson</a:t>
            </a:r>
            <a:r>
              <a:rPr lang="en-US" dirty="0"/>
              <a:t> model. Below has a likelihood ratio</a:t>
            </a:r>
            <a:r>
              <a:rPr lang="en-US" baseline="0" dirty="0"/>
              <a:t> test for testing whether the dispersion parameter equals to zero or not. If the test is significant, should use negative binomial model than a </a:t>
            </a:r>
            <a:r>
              <a:rPr lang="en-US" baseline="0" dirty="0" err="1"/>
              <a:t>poisson</a:t>
            </a:r>
            <a:r>
              <a:rPr lang="en-US" baseline="0" dirty="0"/>
              <a:t> model.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71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5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5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8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3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6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5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7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9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9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00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1D94D3-2132-4728-B578-0BA41F2FFAAC}" type="datetimeFigureOut">
              <a:rPr lang="en-US" smtClean="0"/>
              <a:t>6/3/20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410D7-63F6-42FF-8EC4-D2D416E8C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8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3.tiff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0.tiff"/><Relationship Id="rId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4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8.tiff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4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9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1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7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0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2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5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Biostatistics III</a:t>
            </a:r>
            <a:br>
              <a:rPr lang="en-US" dirty="0"/>
            </a:br>
            <a:r>
              <a:rPr lang="en-US" dirty="0"/>
              <a:t>Analysis of Categorical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16: Poisson Regression for count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79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Distribution of Poisson distribution with different mean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</a:t>
            </a:r>
            <a:r>
              <a:rPr lang="en-US" altLang="en-US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66975"/>
            <a:ext cx="6953316" cy="406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4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Simple Poisson Regression</a:t>
            </a:r>
          </a:p>
        </p:txBody>
      </p:sp>
    </p:spTree>
    <p:extLst>
      <p:ext uri="{BB962C8B-B14F-4D97-AF65-F5344CB8AC3E}">
        <p14:creationId xmlns:p14="http://schemas.microsoft.com/office/powerpoint/2010/main" val="144169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Review: Linear Regression and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spcBef>
                <a:spcPts val="1200"/>
              </a:spcBef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Let Y is the dependent variable of interest and x is a predictor variable, 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In simple linear regression, we have 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2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633413" lvl="1" indent="-234950">
              <a:spcBef>
                <a:spcPts val="18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In simple logistic regression, we have</a:t>
            </a:r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4069"/>
              </p:ext>
            </p:extLst>
          </p:nvPr>
        </p:nvGraphicFramePr>
        <p:xfrm>
          <a:off x="1503313" y="2774623"/>
          <a:ext cx="244316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8" name="Equation" r:id="rId3" imgW="1752600" imgH="330200" progId="Equation.DSMT4">
                  <p:embed/>
                </p:oleObj>
              </mc:Choice>
              <mc:Fallback>
                <p:oleObj name="Equation" r:id="rId3" imgW="17526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13" y="2774623"/>
                        <a:ext cx="2443163" cy="381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7757392"/>
              </p:ext>
            </p:extLst>
          </p:nvPr>
        </p:nvGraphicFramePr>
        <p:xfrm>
          <a:off x="1503313" y="3929520"/>
          <a:ext cx="5902325" cy="849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9" name="Equation" r:id="rId5" imgW="5257800" imgH="736600" progId="Equation.DSMT4">
                  <p:embed/>
                </p:oleObj>
              </mc:Choice>
              <mc:Fallback>
                <p:oleObj name="Equation" r:id="rId5" imgW="5257800" imgH="736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3313" y="3929520"/>
                        <a:ext cx="5902325" cy="8493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80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7991"/>
            <a:ext cx="10515600" cy="1325563"/>
          </a:xfrm>
        </p:spPr>
        <p:txBody>
          <a:bodyPr/>
          <a:lstStyle/>
          <a:p>
            <a:r>
              <a:rPr lang="en-US" altLang="en-US" dirty="0"/>
              <a:t>Simple Poisson Regression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b="1" dirty="0">
                <a:sym typeface="Symbol" pitchFamily="18" charset="2"/>
              </a:rPr>
              <a:t>Q</a:t>
            </a:r>
            <a:r>
              <a:rPr lang="en-US" altLang="en-US" dirty="0">
                <a:sym typeface="Symbol" pitchFamily="18" charset="2"/>
              </a:rPr>
              <a:t>: What do we model in a Poisson regression?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b="1" dirty="0">
                <a:sym typeface="Symbol" pitchFamily="18" charset="2"/>
              </a:rPr>
              <a:t>A</a:t>
            </a:r>
            <a:r>
              <a:rPr lang="en-US" altLang="en-US" dirty="0">
                <a:sym typeface="Symbol" pitchFamily="18" charset="2"/>
              </a:rPr>
              <a:t>: Log of conditional mean of Y given x. </a:t>
            </a:r>
          </a:p>
          <a:p>
            <a:pPr marL="741363" lvl="1" indent="-342900">
              <a:spcBef>
                <a:spcPts val="1800"/>
              </a:spcBef>
              <a:buFont typeface="Courier New" pitchFamily="49" charset="0"/>
              <a:buChar char="o"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L</a:t>
            </a:r>
            <a:r>
              <a:rPr lang="en-US" altLang="en-US" dirty="0"/>
              <a:t>et </a:t>
            </a:r>
            <a:r>
              <a:rPr lang="en-US" altLang="en-US" b="1" dirty="0"/>
              <a:t>Y be a Poisson count for </a:t>
            </a:r>
            <a:r>
              <a:rPr lang="en-US" altLang="en-US" b="1" dirty="0">
                <a:solidFill>
                  <a:srgbClr val="0000FF"/>
                </a:solidFill>
              </a:rPr>
              <a:t>a given unit of time</a:t>
            </a:r>
            <a:r>
              <a:rPr lang="en-US" altLang="en-US" dirty="0"/>
              <a:t>, then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(x)</a:t>
            </a:r>
            <a:r>
              <a:rPr lang="en-US" altLang="en-US" dirty="0">
                <a:sym typeface="Symbol" pitchFamily="18" charset="2"/>
              </a:rPr>
              <a:t> </a:t>
            </a:r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= (x) </a:t>
            </a:r>
            <a:r>
              <a:rPr lang="en-US" altLang="en-US" dirty="0">
                <a:sym typeface="Symbol" pitchFamily="18" charset="2"/>
              </a:rPr>
              <a:t>. </a:t>
            </a:r>
          </a:p>
          <a:p>
            <a:pPr marL="741363" lvl="1" indent="-342900">
              <a:spcBef>
                <a:spcPts val="1800"/>
              </a:spcBef>
              <a:buFont typeface="Courier New" pitchFamily="49" charset="0"/>
              <a:buChar char="o"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In a simple Poisson regression, we have </a:t>
            </a:r>
          </a:p>
          <a:p>
            <a:pPr marL="633413" lvl="1" indent="-234950">
              <a:spcBef>
                <a:spcPts val="1800"/>
              </a:spcBef>
              <a:buFont typeface="Courier New" pitchFamily="49" charset="0"/>
              <a:buChar char="o"/>
              <a:tabLst>
                <a:tab pos="339725" algn="l"/>
                <a:tab pos="5721350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741363" lvl="1" indent="-342900">
              <a:spcBef>
                <a:spcPts val="1800"/>
              </a:spcBef>
              <a:buFont typeface="Courier New" pitchFamily="49" charset="0"/>
              <a:buChar char="o"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So this is also called a “</a:t>
            </a:r>
            <a:r>
              <a:rPr lang="en-US" altLang="en-US" b="1" dirty="0">
                <a:solidFill>
                  <a:srgbClr val="0000FF"/>
                </a:solidFill>
                <a:sym typeface="Symbol" pitchFamily="18" charset="2"/>
              </a:rPr>
              <a:t>log-linear</a:t>
            </a:r>
            <a:r>
              <a:rPr lang="en-US" altLang="en-US" dirty="0">
                <a:sym typeface="Symbol" pitchFamily="18" charset="2"/>
              </a:rPr>
              <a:t>” model. </a:t>
            </a:r>
          </a:p>
          <a:p>
            <a:endParaRPr lang="en-US" dirty="0"/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41392"/>
              </p:ext>
            </p:extLst>
          </p:nvPr>
        </p:nvGraphicFramePr>
        <p:xfrm>
          <a:off x="1681113" y="4001294"/>
          <a:ext cx="4302411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113" y="4001294"/>
                        <a:ext cx="4302411" cy="5270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253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In a simple Poisson regression, we have 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6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600" dirty="0">
              <a:sym typeface="Symbol" pitchFamily="18" charset="2"/>
            </a:endParaRPr>
          </a:p>
          <a:p>
            <a:pPr marL="280988" indent="-280988">
              <a:spcBef>
                <a:spcPts val="1800"/>
              </a:spcBef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How do we interpret </a:t>
            </a:r>
            <a:r>
              <a:rPr lang="en-US" altLang="en-US" sz="2600" baseline="-25000" dirty="0">
                <a:sym typeface="Symbol" pitchFamily="18" charset="2"/>
              </a:rPr>
              <a:t>0</a:t>
            </a:r>
            <a:r>
              <a:rPr lang="en-US" altLang="en-US" sz="2600" dirty="0">
                <a:sym typeface="Symbol" pitchFamily="18" charset="2"/>
              </a:rPr>
              <a:t> and </a:t>
            </a:r>
            <a:r>
              <a:rPr lang="en-US" altLang="en-US" sz="2600" baseline="-25000" dirty="0">
                <a:sym typeface="Symbol" pitchFamily="18" charset="2"/>
              </a:rPr>
              <a:t>1 </a:t>
            </a:r>
            <a:r>
              <a:rPr lang="en-US" altLang="en-US" sz="2600" dirty="0">
                <a:sym typeface="Symbol" pitchFamily="18" charset="2"/>
              </a:rPr>
              <a:t>?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In the simple case of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being a  binary variable 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20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063210"/>
              </p:ext>
            </p:extLst>
          </p:nvPr>
        </p:nvGraphicFramePr>
        <p:xfrm>
          <a:off x="1200330" y="2385498"/>
          <a:ext cx="405923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4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330" y="2385498"/>
                        <a:ext cx="4059237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973563"/>
              </p:ext>
            </p:extLst>
          </p:nvPr>
        </p:nvGraphicFramePr>
        <p:xfrm>
          <a:off x="1543836" y="4422992"/>
          <a:ext cx="53149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5" name="Equation" r:id="rId5" imgW="4876560" imgH="380880" progId="Equation.DSMT4">
                  <p:embed/>
                </p:oleObj>
              </mc:Choice>
              <mc:Fallback>
                <p:oleObj name="Equation" r:id="rId5" imgW="48765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836" y="4422992"/>
                        <a:ext cx="5314950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471833"/>
              </p:ext>
            </p:extLst>
          </p:nvPr>
        </p:nvGraphicFramePr>
        <p:xfrm>
          <a:off x="1543836" y="5091798"/>
          <a:ext cx="5827712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6" name="Equation" r:id="rId7" imgW="5346360" imgH="368280" progId="Equation.DSMT4">
                  <p:embed/>
                </p:oleObj>
              </mc:Choice>
              <mc:Fallback>
                <p:oleObj name="Equation" r:id="rId7" imgW="53463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836" y="5091798"/>
                        <a:ext cx="5827712" cy="4429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868123"/>
              </p:ext>
            </p:extLst>
          </p:nvPr>
        </p:nvGraphicFramePr>
        <p:xfrm>
          <a:off x="1520976" y="5790298"/>
          <a:ext cx="57308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37" name="Equation" r:id="rId9" imgW="5257800" imgH="380880" progId="Equation.DSMT4">
                  <p:embed/>
                </p:oleObj>
              </mc:Choice>
              <mc:Fallback>
                <p:oleObj name="Equation" r:id="rId9" imgW="52578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976" y="5790298"/>
                        <a:ext cx="5730875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99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How do we interpret </a:t>
            </a:r>
            <a:r>
              <a:rPr lang="en-US" altLang="en-US" baseline="-25000" dirty="0">
                <a:sym typeface="Symbol" pitchFamily="18" charset="2"/>
              </a:rPr>
              <a:t>0</a:t>
            </a:r>
            <a:r>
              <a:rPr lang="en-US" altLang="en-US" dirty="0">
                <a:sym typeface="Symbol" pitchFamily="18" charset="2"/>
              </a:rPr>
              <a:t> and </a:t>
            </a:r>
            <a:r>
              <a:rPr lang="en-US" altLang="en-US" baseline="-25000" dirty="0">
                <a:sym typeface="Symbol" pitchFamily="18" charset="2"/>
              </a:rPr>
              <a:t>1 </a:t>
            </a:r>
            <a:r>
              <a:rPr lang="en-US" altLang="en-US" dirty="0">
                <a:sym typeface="Symbol" pitchFamily="18" charset="2"/>
              </a:rPr>
              <a:t>?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By subtraction, we have</a:t>
            </a: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What if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is continuous variable?</a:t>
            </a:r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203587"/>
              </p:ext>
            </p:extLst>
          </p:nvPr>
        </p:nvGraphicFramePr>
        <p:xfrm>
          <a:off x="1313730" y="2794115"/>
          <a:ext cx="6725150" cy="1345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6" name="Equation" r:id="rId3" imgW="5511800" imgH="1143000" progId="Equation.DSMT4">
                  <p:embed/>
                </p:oleObj>
              </mc:Choice>
              <mc:Fallback>
                <p:oleObj name="Equation" r:id="rId3" imgW="5511800" imgH="1143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3730" y="2794115"/>
                        <a:ext cx="6725150" cy="134569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05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3000" dirty="0">
                <a:sym typeface="Symbol" pitchFamily="18" charset="2"/>
              </a:rPr>
              <a:t>How do we interpret </a:t>
            </a:r>
            <a:r>
              <a:rPr lang="en-US" altLang="en-US" sz="3000" baseline="-25000" dirty="0">
                <a:sym typeface="Symbol" pitchFamily="18" charset="2"/>
              </a:rPr>
              <a:t>0</a:t>
            </a:r>
            <a:r>
              <a:rPr lang="en-US" altLang="en-US" sz="3000" dirty="0">
                <a:sym typeface="Symbol" pitchFamily="18" charset="2"/>
              </a:rPr>
              <a:t> and </a:t>
            </a:r>
            <a:r>
              <a:rPr lang="en-US" altLang="en-US" sz="3000" baseline="-25000" dirty="0">
                <a:sym typeface="Symbol" pitchFamily="18" charset="2"/>
              </a:rPr>
              <a:t>1 </a:t>
            </a:r>
            <a:r>
              <a:rPr lang="en-US" altLang="en-US" sz="3000" dirty="0">
                <a:sym typeface="Symbol" pitchFamily="18" charset="2"/>
              </a:rPr>
              <a:t>?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What if </a:t>
            </a:r>
            <a:r>
              <a:rPr lang="en-US" altLang="en-US" sz="2600" i="1" dirty="0">
                <a:sym typeface="Symbol" pitchFamily="18" charset="2"/>
              </a:rPr>
              <a:t>x</a:t>
            </a:r>
            <a:r>
              <a:rPr lang="en-US" altLang="en-US" sz="2600" dirty="0">
                <a:sym typeface="Symbol" pitchFamily="18" charset="2"/>
              </a:rPr>
              <a:t> is continuous variable?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633413" lvl="1" indent="-234950">
              <a:lnSpc>
                <a:spcPct val="110000"/>
              </a:lnSpc>
              <a:spcBef>
                <a:spcPts val="12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For each additional unit increase of x, </a:t>
            </a:r>
            <a:r>
              <a:rPr lang="en-US" altLang="en-US" sz="2600" baseline="-25000" dirty="0">
                <a:sym typeface="Symbol" pitchFamily="18" charset="2"/>
              </a:rPr>
              <a:t>1 </a:t>
            </a:r>
            <a:r>
              <a:rPr lang="en-US" altLang="en-US" sz="2600" dirty="0">
                <a:sym typeface="Symbol" pitchFamily="18" charset="2"/>
              </a:rPr>
              <a:t>is the increase in log rate in </a:t>
            </a:r>
            <a:r>
              <a:rPr lang="en-US" altLang="en-US" sz="2600" i="1" dirty="0">
                <a:sym typeface="Symbol" pitchFamily="18" charset="2"/>
              </a:rPr>
              <a:t>Y</a:t>
            </a:r>
            <a:r>
              <a:rPr lang="en-US" altLang="en-US" sz="2600" dirty="0">
                <a:sym typeface="Symbol" pitchFamily="18" charset="2"/>
              </a:rPr>
              <a:t>;  </a:t>
            </a:r>
          </a:p>
          <a:p>
            <a:pPr marL="633413" lvl="1" indent="-234950">
              <a:lnSpc>
                <a:spcPct val="110000"/>
              </a:lnSpc>
              <a:spcBef>
                <a:spcPts val="12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Correspondingly, </a:t>
            </a:r>
            <a:r>
              <a:rPr lang="en-US" altLang="en-US" sz="2600" dirty="0" err="1">
                <a:sym typeface="Symbol" pitchFamily="18" charset="2"/>
              </a:rPr>
              <a:t>exp</a:t>
            </a:r>
            <a:r>
              <a:rPr lang="en-US" altLang="en-US" sz="2600" dirty="0">
                <a:sym typeface="Symbol" pitchFamily="18" charset="2"/>
              </a:rPr>
              <a:t>(</a:t>
            </a:r>
            <a:r>
              <a:rPr lang="en-US" altLang="en-US" sz="2600" baseline="-25000" dirty="0">
                <a:sym typeface="Symbol" pitchFamily="18" charset="2"/>
              </a:rPr>
              <a:t>1</a:t>
            </a:r>
            <a:r>
              <a:rPr lang="en-US" altLang="en-US" sz="2600" dirty="0">
                <a:sym typeface="Symbol" pitchFamily="18" charset="2"/>
              </a:rPr>
              <a:t>) is the rate ratio associated with one unit increase in x. </a:t>
            </a:r>
          </a:p>
          <a:p>
            <a:pPr marL="633413" lvl="1" indent="-234950">
              <a:lnSpc>
                <a:spcPct val="110000"/>
              </a:lnSpc>
              <a:spcBef>
                <a:spcPts val="12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In terms of rate, for each additional unit increase of x, there is an increase by a factor of </a:t>
            </a:r>
            <a:r>
              <a:rPr lang="en-US" altLang="en-US" sz="2600" dirty="0" err="1">
                <a:sym typeface="Symbol" pitchFamily="18" charset="2"/>
              </a:rPr>
              <a:t>exp</a:t>
            </a:r>
            <a:r>
              <a:rPr lang="en-US" altLang="en-US" sz="2600" dirty="0">
                <a:sym typeface="Symbol" pitchFamily="18" charset="2"/>
              </a:rPr>
              <a:t>(</a:t>
            </a:r>
            <a:r>
              <a:rPr lang="en-US" altLang="en-US" sz="2600" baseline="-25000" dirty="0">
                <a:sym typeface="Symbol" pitchFamily="18" charset="2"/>
              </a:rPr>
              <a:t>1</a:t>
            </a:r>
            <a:r>
              <a:rPr lang="en-US" altLang="en-US" sz="2600" dirty="0">
                <a:sym typeface="Symbol" pitchFamily="18" charset="2"/>
              </a:rPr>
              <a:t>) in the rate of </a:t>
            </a:r>
            <a:r>
              <a:rPr lang="en-US" altLang="en-US" sz="2600" i="1" dirty="0">
                <a:sym typeface="Symbol" pitchFamily="18" charset="2"/>
              </a:rPr>
              <a:t>Y</a:t>
            </a:r>
            <a:r>
              <a:rPr lang="en-US" altLang="en-US" sz="2600" dirty="0">
                <a:sym typeface="Symbol" pitchFamily="18" charset="2"/>
              </a:rPr>
              <a:t>. </a:t>
            </a:r>
          </a:p>
          <a:p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910647"/>
              </p:ext>
            </p:extLst>
          </p:nvPr>
        </p:nvGraphicFramePr>
        <p:xfrm>
          <a:off x="1585274" y="2763019"/>
          <a:ext cx="40592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274" y="2763019"/>
                        <a:ext cx="4059238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2809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 – Include Offset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spcBef>
                <a:spcPts val="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What if we have data that each observation has different period of time?  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For example, we look at number of ED visits when subjects are enrolled in Oregon Health Plan, however, each subjects are enrolled in the plan for different length of time…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How do we incorporate this different length of time?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400" dirty="0">
                <a:sym typeface="Symbol" pitchFamily="18" charset="2"/>
              </a:rPr>
              <a:t>Note we have: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400" dirty="0">
                <a:sym typeface="Symbol" pitchFamily="18" charset="2"/>
              </a:rPr>
              <a:t>Then</a:t>
            </a:r>
            <a:endParaRPr lang="en-US" altLang="en-US" sz="220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044272"/>
              </p:ext>
            </p:extLst>
          </p:nvPr>
        </p:nvGraphicFramePr>
        <p:xfrm>
          <a:off x="3210718" y="4211780"/>
          <a:ext cx="5885363" cy="374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6" name="Equation" r:id="rId3" imgW="4838700" imgH="304800" progId="Equation.DSMT4">
                  <p:embed/>
                </p:oleObj>
              </mc:Choice>
              <mc:Fallback>
                <p:oleObj name="Equation" r:id="rId3" imgW="4838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0718" y="4211780"/>
                        <a:ext cx="5885363" cy="374111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01220"/>
              </p:ext>
            </p:extLst>
          </p:nvPr>
        </p:nvGraphicFramePr>
        <p:xfrm>
          <a:off x="2314281" y="4729163"/>
          <a:ext cx="52705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7" name="Equation" r:id="rId5" imgW="4851360" imgH="1244520" progId="Equation.DSMT4">
                  <p:embed/>
                </p:oleObj>
              </mc:Choice>
              <mc:Fallback>
                <p:oleObj name="Equation" r:id="rId5" imgW="485136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281" y="4729163"/>
                        <a:ext cx="5270500" cy="14478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6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 – Include Offset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That is, to incorporate the different lengths in the model, 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>
              <a:sym typeface="Symbol" pitchFamily="18" charset="2"/>
            </a:endParaRPr>
          </a:p>
          <a:p>
            <a:pPr marL="280988" indent="-280988">
              <a:buNone/>
              <a:tabLst>
                <a:tab pos="339725" algn="l"/>
                <a:tab pos="5721350" algn="l"/>
              </a:tabLst>
            </a:pPr>
            <a:r>
              <a:rPr lang="en-US" altLang="en-US" sz="2300" dirty="0">
                <a:sym typeface="Symbol" pitchFamily="18" charset="2"/>
              </a:rPr>
              <a:t>	</a:t>
            </a:r>
            <a:r>
              <a:rPr lang="en-US" altLang="en-US" dirty="0">
                <a:sym typeface="Symbol" pitchFamily="18" charset="2"/>
              </a:rPr>
              <a:t>We have one more term                 in the model and this term is called </a:t>
            </a:r>
            <a:r>
              <a:rPr lang="en-US" altLang="en-US" b="1" dirty="0">
                <a:solidFill>
                  <a:srgbClr val="0000FF"/>
                </a:solidFill>
                <a:sym typeface="Symbol" pitchFamily="18" charset="2"/>
              </a:rPr>
              <a:t>offset</a:t>
            </a:r>
            <a:r>
              <a:rPr lang="en-US" altLang="en-US" dirty="0">
                <a:sym typeface="Symbol" pitchFamily="18" charset="2"/>
              </a:rPr>
              <a:t>, a known term in the model since </a:t>
            </a:r>
            <a:r>
              <a:rPr lang="en-US" altLang="en-US" i="1" dirty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en-US" dirty="0">
                <a:sym typeface="Symbol" pitchFamily="18" charset="2"/>
              </a:rPr>
              <a:t>(</a:t>
            </a:r>
            <a:r>
              <a:rPr lang="en-US" altLang="en-US" i="1" dirty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) is known from the dataset.  </a:t>
            </a:r>
          </a:p>
          <a:p>
            <a:endParaRPr lang="en-US" dirty="0"/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234578"/>
              </p:ext>
            </p:extLst>
          </p:nvPr>
        </p:nvGraphicFramePr>
        <p:xfrm>
          <a:off x="1256121" y="2433497"/>
          <a:ext cx="3873961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8" name="Equation" r:id="rId3" imgW="3098520" imgH="380880" progId="Equation.DSMT4">
                  <p:embed/>
                </p:oleObj>
              </mc:Choice>
              <mc:Fallback>
                <p:oleObj name="Equation" r:id="rId3" imgW="309852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121" y="2433497"/>
                        <a:ext cx="3873961" cy="5095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951409"/>
              </p:ext>
            </p:extLst>
          </p:nvPr>
        </p:nvGraphicFramePr>
        <p:xfrm>
          <a:off x="4774676" y="3198044"/>
          <a:ext cx="1250335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9" name="Equation" r:id="rId5" imgW="850531" imgH="380835" progId="Equation.DSMT4">
                  <p:embed/>
                </p:oleObj>
              </mc:Choice>
              <mc:Fallback>
                <p:oleObj name="Equation" r:id="rId5" imgW="850531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4676" y="3198044"/>
                        <a:ext cx="1250335" cy="5191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141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Significance in Parameter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To test the significance of model parameters: 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Wald test</a:t>
            </a: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r>
              <a:rPr lang="en-US" altLang="en-US" dirty="0"/>
              <a:t>	under null hypothesis that</a:t>
            </a:r>
          </a:p>
          <a:p>
            <a:endParaRPr lang="en-US" dirty="0"/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8191513"/>
              </p:ext>
            </p:extLst>
          </p:nvPr>
        </p:nvGraphicFramePr>
        <p:xfrm>
          <a:off x="1593130" y="2623142"/>
          <a:ext cx="6324600" cy="128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0" name="Equation" r:id="rId3" imgW="5422900" imgH="1066800" progId="Equation.DSMT4">
                  <p:embed/>
                </p:oleObj>
              </mc:Choice>
              <mc:Fallback>
                <p:oleObj name="Equation" r:id="rId3" imgW="5422900" imgH="1066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130" y="2623142"/>
                        <a:ext cx="6324600" cy="12820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32959"/>
              </p:ext>
            </p:extLst>
          </p:nvPr>
        </p:nvGraphicFramePr>
        <p:xfrm>
          <a:off x="4919220" y="4040092"/>
          <a:ext cx="154076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1" name="Equation" r:id="rId5" imgW="1181100" imgH="368300" progId="Equation.DSMT4">
                  <p:embed/>
                </p:oleObj>
              </mc:Choice>
              <mc:Fallback>
                <p:oleObj name="Equation" r:id="rId5" imgW="11811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9220" y="4040092"/>
                        <a:ext cx="1540767" cy="46513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81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417638"/>
          </a:xfrm>
        </p:spPr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229600" cy="4906963"/>
          </a:xfrm>
        </p:spPr>
        <p:txBody>
          <a:bodyPr>
            <a:normAutofit/>
          </a:bodyPr>
          <a:lstStyle/>
          <a:p>
            <a:r>
              <a:rPr lang="en-US" dirty="0"/>
              <a:t>Thanks Dr. Rochelle Fu for sharing her sliding in this topic. Many slide of this lecture directly comes from her material.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355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for Significance in Parameter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To test the significance of model parameters: </a:t>
            </a:r>
          </a:p>
          <a:p>
            <a:pPr marL="633413" lvl="1" indent="-234950">
              <a:spcBef>
                <a:spcPts val="24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Likelihood ratio test (LRT) 	</a:t>
            </a:r>
          </a:p>
          <a:p>
            <a:pPr marL="280988" indent="-280988">
              <a:spcBef>
                <a:spcPts val="1200"/>
              </a:spcBef>
              <a:buNone/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	and G has a chi-square distribution under null hypothesis</a:t>
            </a: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Both tests are best when (x) is relatively large.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267418"/>
              </p:ext>
            </p:extLst>
          </p:nvPr>
        </p:nvGraphicFramePr>
        <p:xfrm>
          <a:off x="1590969" y="2899779"/>
          <a:ext cx="662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2" name="Equation" r:id="rId3" imgW="6248400" imgH="381000" progId="Equation.DSMT4">
                  <p:embed/>
                </p:oleObj>
              </mc:Choice>
              <mc:Fallback>
                <p:oleObj name="Equation" r:id="rId3" imgW="62484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969" y="2899779"/>
                        <a:ext cx="6629400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533706"/>
              </p:ext>
            </p:extLst>
          </p:nvPr>
        </p:nvGraphicFramePr>
        <p:xfrm>
          <a:off x="1590969" y="3897733"/>
          <a:ext cx="1143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3" name="Equation" r:id="rId5" imgW="520474" imgH="253890" progId="Equation.DSMT4">
                  <p:embed/>
                </p:oleObj>
              </mc:Choice>
              <mc:Fallback>
                <p:oleObj name="Equation" r:id="rId5" imgW="520474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969" y="3897733"/>
                        <a:ext cx="1143000" cy="533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0"/>
          <p:cNvSpPr>
            <a:spLocks noChangeArrowheads="1"/>
          </p:cNvSpPr>
          <p:nvPr/>
        </p:nvSpPr>
        <p:spPr bwMode="auto">
          <a:xfrm>
            <a:off x="2906713" y="3897733"/>
            <a:ext cx="5943600" cy="68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en-US" sz="2000" b="0" dirty="0"/>
              <a:t>where </a:t>
            </a:r>
            <a:r>
              <a:rPr lang="en-US" altLang="en-US" sz="2000" b="0" dirty="0" err="1"/>
              <a:t>df</a:t>
            </a:r>
            <a:r>
              <a:rPr lang="en-US" altLang="en-US" sz="2000" b="0" dirty="0"/>
              <a:t> = difference in the number of parameters 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en-US" sz="2000" b="0" dirty="0"/>
              <a:t>between the two models.</a:t>
            </a:r>
          </a:p>
        </p:txBody>
      </p:sp>
    </p:spTree>
    <p:extLst>
      <p:ext uri="{BB962C8B-B14F-4D97-AF65-F5344CB8AC3E}">
        <p14:creationId xmlns:p14="http://schemas.microsoft.com/office/powerpoint/2010/main" val="19929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Smoking and Lung Cancer</a:t>
            </a:r>
          </a:p>
        </p:txBody>
      </p:sp>
    </p:spTree>
    <p:extLst>
      <p:ext uri="{BB962C8B-B14F-4D97-AF65-F5344CB8AC3E}">
        <p14:creationId xmlns:p14="http://schemas.microsoft.com/office/powerpoint/2010/main" val="362605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15186" y="1825625"/>
            <a:ext cx="8458200" cy="40386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300">
                <a:sym typeface="Symbol" pitchFamily="18" charset="2"/>
              </a:rPr>
              <a:t>This is a subset of data from the study of Doll (1971) concerning cigarette smoking and lung cancer in British physicians. 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altLang="en-US" sz="2100"/>
              <a:t>	</a:t>
            </a:r>
            <a:r>
              <a:rPr lang="en-US" altLang="en-US" sz="2100">
                <a:sym typeface="Symbol" pitchFamily="18" charset="2"/>
              </a:rPr>
              <a:t>	</a:t>
            </a:r>
            <a:endParaRPr lang="en-US" altLang="en-US" sz="2100" dirty="0">
              <a:sym typeface="Symbol" pitchFamily="18" charset="2"/>
            </a:endParaRPr>
          </a:p>
        </p:txBody>
      </p:sp>
      <p:graphicFrame>
        <p:nvGraphicFramePr>
          <p:cNvPr id="6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415861"/>
              </p:ext>
            </p:extLst>
          </p:nvPr>
        </p:nvGraphicFramePr>
        <p:xfrm>
          <a:off x="1319988" y="2719270"/>
          <a:ext cx="6781800" cy="2564048"/>
        </p:xfrm>
        <a:graphic>
          <a:graphicData uri="http://schemas.openxmlformats.org/drawingml/2006/table">
            <a:tbl>
              <a:tblPr/>
              <a:tblGrid>
                <a:gridCol w="226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0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Cigarettes/Day*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Person-Years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of cases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1421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5.2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927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11.2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849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20.4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1567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8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27.4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1409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40.8</a:t>
                      </a:r>
                    </a:p>
                  </a:txBody>
                  <a:tcPr marT="0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556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T="0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137"/>
          <p:cNvSpPr>
            <a:spLocks noChangeArrowheads="1"/>
          </p:cNvSpPr>
          <p:nvPr/>
        </p:nvSpPr>
        <p:spPr bwMode="auto">
          <a:xfrm>
            <a:off x="1319988" y="5395757"/>
            <a:ext cx="68024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b="0" dirty="0">
                <a:sym typeface="Symbol" pitchFamily="18" charset="2"/>
              </a:rPr>
              <a:t>*</a:t>
            </a:r>
            <a:r>
              <a:rPr lang="en-US" altLang="en-US" b="0" dirty="0">
                <a:sym typeface="Symbol" pitchFamily="18" charset="2"/>
              </a:rPr>
              <a:t> </a:t>
            </a:r>
            <a:r>
              <a:rPr lang="en-US" altLang="en-US" sz="2100" b="0" dirty="0">
                <a:sym typeface="Symbol" pitchFamily="18" charset="2"/>
              </a:rPr>
              <a:t>Mean value within intervals of cigarette consumptions. </a:t>
            </a:r>
            <a:endParaRPr lang="en-US" altLang="en-US" b="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43747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Question of interest:</a:t>
            </a:r>
          </a:p>
          <a:p>
            <a:pPr marL="359093" indent="-234950">
              <a:buNone/>
              <a:tabLst>
                <a:tab pos="339725" algn="l"/>
                <a:tab pos="5721350" algn="l"/>
              </a:tabLst>
            </a:pPr>
            <a:r>
              <a:rPr lang="en-US" altLang="en-US" sz="2600" dirty="0">
                <a:sym typeface="Symbol" pitchFamily="18" charset="2"/>
              </a:rPr>
              <a:t>  </a:t>
            </a:r>
            <a:r>
              <a:rPr lang="en-US" altLang="en-US" sz="2400" dirty="0">
                <a:sym typeface="Symbol" pitchFamily="18" charset="2"/>
              </a:rPr>
              <a:t>We are interested in the relationship between cigarette smoking and lung cancer rate. </a:t>
            </a: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endParaRPr lang="en-US" altLang="en-US" sz="22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We first look at cigarette smoking as a discrete variable, and then as a continuous variable.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27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as a Binary Variable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2383" y="1690688"/>
            <a:ext cx="9536783" cy="4693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indent="-280988">
              <a:spcBef>
                <a:spcPts val="1200"/>
              </a:spcBef>
              <a:tabLst>
                <a:tab pos="339725" algn="l"/>
                <a:tab pos="5721350" algn="l"/>
              </a:tabLst>
            </a:pPr>
            <a:r>
              <a:rPr lang="en-US" altLang="en-US" sz="2800" dirty="0">
                <a:sym typeface="Symbol" pitchFamily="18" charset="2"/>
              </a:rPr>
              <a:t>Just as an illustrative example, we first dichotomize the variable </a:t>
            </a:r>
            <a:r>
              <a:rPr lang="en-US" altLang="en-US" sz="2800" dirty="0"/>
              <a:t>Cigarettes/Day as: </a:t>
            </a: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r>
              <a:rPr lang="en-US" altLang="en-US" sz="2200" dirty="0"/>
              <a:t>    	</a:t>
            </a:r>
            <a:r>
              <a:rPr lang="en-US" altLang="en-US" sz="2400" dirty="0"/>
              <a:t>      </a:t>
            </a:r>
            <a:r>
              <a:rPr lang="en-US" altLang="en-US" sz="2400" dirty="0" err="1"/>
              <a:t>heavysmoker</a:t>
            </a:r>
            <a:r>
              <a:rPr lang="en-US" altLang="en-US" sz="2400" dirty="0"/>
              <a:t>  = 1 if Cigarettes/Day &gt; 20.4</a:t>
            </a: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r>
              <a:rPr lang="en-US" altLang="en-US" sz="2400" dirty="0"/>
              <a:t>          </a:t>
            </a:r>
            <a:r>
              <a:rPr lang="en-US" altLang="en-US" sz="2400" dirty="0" err="1"/>
              <a:t>heavysmoker</a:t>
            </a:r>
            <a:r>
              <a:rPr lang="en-US" altLang="en-US" sz="2400" dirty="0"/>
              <a:t>  = 0 if Cigarettes/Day &lt;= 20.4</a:t>
            </a:r>
            <a:endParaRPr lang="en-US" altLang="en-US" sz="2400" dirty="0">
              <a:sym typeface="Symbol" pitchFamily="18" charset="2"/>
            </a:endParaRPr>
          </a:p>
          <a:p>
            <a:pPr marL="633413" lvl="1" indent="-234950">
              <a:lnSpc>
                <a:spcPct val="90000"/>
              </a:lnSpc>
              <a:tabLst>
                <a:tab pos="339725" algn="l"/>
                <a:tab pos="5721350" algn="l"/>
              </a:tabLst>
            </a:pPr>
            <a:r>
              <a:rPr lang="en-US" altLang="en-US" sz="2200" dirty="0">
                <a:sym typeface="Symbol" pitchFamily="18" charset="2"/>
              </a:rPr>
              <a:t> </a:t>
            </a:r>
          </a:p>
          <a:p>
            <a:pPr marL="633413" lvl="1" indent="-234950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r>
              <a:rPr lang="en-US" altLang="en-US" sz="2400" dirty="0">
                <a:sym typeface="Symbol" pitchFamily="18" charset="2"/>
              </a:rPr>
              <a:t>Fit a Poisson regression model using R:</a:t>
            </a: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80988" indent="-280988">
              <a:lnSpc>
                <a:spcPct val="90000"/>
              </a:lnSpc>
              <a:tabLst>
                <a:tab pos="339725" algn="l"/>
                <a:tab pos="5721350" algn="l"/>
              </a:tabLst>
            </a:pPr>
            <a:endParaRPr lang="en-US" altLang="en-US" sz="2400" dirty="0">
              <a:sym typeface="Symbol" pitchFamily="18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A94DCA-3471-294C-97B4-32DA948F0F3D}"/>
              </a:ext>
            </a:extLst>
          </p:cNvPr>
          <p:cNvSpPr/>
          <p:nvPr/>
        </p:nvSpPr>
        <p:spPr>
          <a:xfrm>
            <a:off x="1002383" y="403748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lung$heavysmoker</a:t>
            </a:r>
            <a:r>
              <a:rPr lang="en-US" dirty="0"/>
              <a:t> &lt;- </a:t>
            </a:r>
            <a:r>
              <a:rPr lang="en-US" dirty="0" err="1"/>
              <a:t>ifelse</a:t>
            </a:r>
            <a:r>
              <a:rPr lang="en-US" dirty="0"/>
              <a:t>(</a:t>
            </a:r>
            <a:r>
              <a:rPr lang="en-US" dirty="0" err="1"/>
              <a:t>lung$cigday</a:t>
            </a:r>
            <a:r>
              <a:rPr lang="en-US" dirty="0"/>
              <a:t>&gt;20.4,1,0)</a:t>
            </a:r>
          </a:p>
          <a:p>
            <a:endParaRPr lang="en-US" dirty="0"/>
          </a:p>
          <a:p>
            <a:r>
              <a:rPr lang="en-US" dirty="0" err="1"/>
              <a:t>lung.mod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ncases~heavysmoker</a:t>
            </a:r>
            <a:r>
              <a:rPr lang="en-US" dirty="0"/>
              <a:t> + offset(</a:t>
            </a:r>
            <a:r>
              <a:rPr lang="en-US" dirty="0" err="1"/>
              <a:t>logptyears</a:t>
            </a:r>
            <a:r>
              <a:rPr lang="en-US" dirty="0"/>
              <a:t>),</a:t>
            </a:r>
          </a:p>
          <a:p>
            <a:r>
              <a:rPr lang="en-US" dirty="0"/>
              <a:t>              data=lung,</a:t>
            </a:r>
          </a:p>
          <a:p>
            <a:r>
              <a:rPr lang="en-US" dirty="0"/>
              <a:t>              family="</a:t>
            </a:r>
            <a:r>
              <a:rPr lang="en-US" dirty="0" err="1"/>
              <a:t>poisson</a:t>
            </a:r>
            <a:r>
              <a:rPr lang="en-US" dirty="0"/>
              <a:t>")</a:t>
            </a:r>
          </a:p>
          <a:p>
            <a:r>
              <a:rPr lang="en-US" dirty="0"/>
              <a:t>summary(</a:t>
            </a:r>
            <a:r>
              <a:rPr lang="en-US" dirty="0" err="1"/>
              <a:t>lung.mod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7548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and Output (I)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620485" y="4494857"/>
            <a:ext cx="273050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/>
            <a:r>
              <a:rPr lang="en-US" altLang="en-US" sz="2100" b="0" dirty="0">
                <a:solidFill>
                  <a:srgbClr val="0000FF"/>
                </a:solidFill>
                <a:sym typeface="Symbol" pitchFamily="18" charset="2"/>
              </a:rPr>
              <a:t>So the fitted rates</a:t>
            </a:r>
          </a:p>
        </p:txBody>
      </p:sp>
      <p:graphicFrame>
        <p:nvGraphicFramePr>
          <p:cNvPr id="6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614727"/>
              </p:ext>
            </p:extLst>
          </p:nvPr>
        </p:nvGraphicFramePr>
        <p:xfrm>
          <a:off x="1007850" y="5130241"/>
          <a:ext cx="792083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9" name="Equation" r:id="rId3" imgW="7531100" imgH="482600" progId="Equation.DSMT4">
                  <p:embed/>
                </p:oleObj>
              </mc:Choice>
              <mc:Fallback>
                <p:oleObj name="Equation" r:id="rId3" imgW="753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850" y="5130241"/>
                        <a:ext cx="7920832" cy="533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81BA1D-8564-9849-9C91-9064B119B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982" y="1821123"/>
            <a:ext cx="70358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and Output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21497"/>
          </a:xfrm>
        </p:spPr>
        <p:txBody>
          <a:bodyPr/>
          <a:lstStyle/>
          <a:p>
            <a:r>
              <a:rPr lang="en-US" altLang="en-US" dirty="0">
                <a:cs typeface="Courier New" pitchFamily="49" charset="0"/>
              </a:rPr>
              <a:t>In general, how do we perform a likelihood Ratio test  for Poisson regression?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65CE-A727-E54A-AA0E-D8E3F7FB57C1}"/>
              </a:ext>
            </a:extLst>
          </p:cNvPr>
          <p:cNvSpPr/>
          <p:nvPr/>
        </p:nvSpPr>
        <p:spPr>
          <a:xfrm>
            <a:off x="1103086" y="26467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lung.red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ncases~offset</a:t>
            </a:r>
            <a:r>
              <a:rPr lang="en-US" dirty="0"/>
              <a:t>(</a:t>
            </a:r>
            <a:r>
              <a:rPr lang="en-US" dirty="0" err="1"/>
              <a:t>logptyears</a:t>
            </a:r>
            <a:r>
              <a:rPr lang="en-US" dirty="0"/>
              <a:t>),</a:t>
            </a:r>
          </a:p>
          <a:p>
            <a:r>
              <a:rPr lang="en-US" dirty="0"/>
              <a:t>              data=lung,</a:t>
            </a:r>
          </a:p>
          <a:p>
            <a:r>
              <a:rPr lang="en-US" dirty="0"/>
              <a:t>              family="</a:t>
            </a:r>
            <a:r>
              <a:rPr lang="en-US" dirty="0" err="1"/>
              <a:t>poisson</a:t>
            </a:r>
            <a:r>
              <a:rPr lang="en-US" dirty="0"/>
              <a:t>")</a:t>
            </a:r>
          </a:p>
          <a:p>
            <a:r>
              <a:rPr lang="en-US" dirty="0" err="1"/>
              <a:t>lrtest</a:t>
            </a:r>
            <a:r>
              <a:rPr lang="en-US" dirty="0"/>
              <a:t>(</a:t>
            </a:r>
            <a:r>
              <a:rPr lang="en-US" dirty="0" err="1"/>
              <a:t>lung.mod</a:t>
            </a:r>
            <a:r>
              <a:rPr lang="en-US" dirty="0"/>
              <a:t>, </a:t>
            </a:r>
            <a:r>
              <a:rPr lang="en-US" dirty="0" err="1"/>
              <a:t>lung.red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C162-0E5A-0A4F-8DD8-77CCB959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6" y="3982059"/>
            <a:ext cx="48133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2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So the fitted rates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280988" indent="-280988">
              <a:buNone/>
              <a:tabLst>
                <a:tab pos="339725" algn="l"/>
                <a:tab pos="5721350" algn="l"/>
              </a:tabLst>
            </a:pPr>
            <a:r>
              <a:rPr lang="en-US" altLang="en-US" sz="1200" dirty="0">
                <a:sym typeface="Symbol" pitchFamily="18" charset="2"/>
              </a:rPr>
              <a:t>	</a:t>
            </a:r>
          </a:p>
          <a:p>
            <a:pPr marL="280988" indent="-280988">
              <a:buNone/>
              <a:tabLst>
                <a:tab pos="339725" algn="l"/>
                <a:tab pos="5721350" algn="l"/>
              </a:tabLst>
            </a:pPr>
            <a:r>
              <a:rPr lang="en-US" altLang="en-US" sz="2300" dirty="0">
                <a:sym typeface="Symbol" pitchFamily="18" charset="2"/>
              </a:rPr>
              <a:t>	</a:t>
            </a:r>
            <a:r>
              <a:rPr lang="en-US" altLang="en-US" sz="2400" dirty="0">
                <a:sym typeface="Symbol" pitchFamily="18" charset="2"/>
              </a:rPr>
              <a:t>Now let’s look at interpretation:</a:t>
            </a:r>
            <a:endParaRPr lang="en-US" altLang="en-US" sz="2400" dirty="0">
              <a:solidFill>
                <a:srgbClr val="0000FF"/>
              </a:solidFill>
              <a:sym typeface="Symbol" pitchFamily="18" charset="2"/>
            </a:endParaRPr>
          </a:p>
          <a:p>
            <a:pPr marL="633413" lvl="1" indent="-234950">
              <a:spcBef>
                <a:spcPct val="55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When </a:t>
            </a:r>
            <a:r>
              <a:rPr lang="en-US" altLang="en-US" dirty="0" err="1">
                <a:sym typeface="Symbol" pitchFamily="18" charset="2"/>
              </a:rPr>
              <a:t>heavysmoker</a:t>
            </a:r>
            <a:r>
              <a:rPr lang="en-US" altLang="en-US" dirty="0">
                <a:sym typeface="Symbol" pitchFamily="18" charset="2"/>
              </a:rPr>
              <a:t> = 0, </a:t>
            </a:r>
          </a:p>
          <a:p>
            <a:pPr marL="633413" lvl="1" indent="-234950">
              <a:spcBef>
                <a:spcPct val="550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	</a:t>
            </a:r>
          </a:p>
          <a:p>
            <a:pPr marL="633413" lvl="1" indent="-234950">
              <a:spcBef>
                <a:spcPct val="550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	which indicates that the predicted lung cancer rate among non-heavy smoker is </a:t>
            </a:r>
          </a:p>
          <a:p>
            <a:endParaRPr lang="en-US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212597"/>
              </p:ext>
            </p:extLst>
          </p:nvPr>
        </p:nvGraphicFramePr>
        <p:xfrm>
          <a:off x="1152426" y="2499968"/>
          <a:ext cx="77644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8" name="Equation" r:id="rId3" imgW="7531100" imgH="482600" progId="Equation.DSMT4">
                  <p:embed/>
                </p:oleObj>
              </mc:Choice>
              <mc:Fallback>
                <p:oleObj name="Equation" r:id="rId3" imgW="7531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426" y="2499968"/>
                        <a:ext cx="7764463" cy="533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495179"/>
              </p:ext>
            </p:extLst>
          </p:nvPr>
        </p:nvGraphicFramePr>
        <p:xfrm>
          <a:off x="1583704" y="4307509"/>
          <a:ext cx="4842532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79" name="Equation" r:id="rId5" imgW="3898900" imgH="482600" progId="Equation.DSMT4">
                  <p:embed/>
                </p:oleObj>
              </mc:Choice>
              <mc:Fallback>
                <p:oleObj name="Equation" r:id="rId5" imgW="3898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704" y="4307509"/>
                        <a:ext cx="4842532" cy="59531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72888"/>
              </p:ext>
            </p:extLst>
          </p:nvPr>
        </p:nvGraphicFramePr>
        <p:xfrm>
          <a:off x="1583704" y="5718702"/>
          <a:ext cx="7086600" cy="4582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0" name="Equation" r:id="rId7" imgW="5892800" imgH="381000" progId="Equation.DSMT4">
                  <p:embed/>
                </p:oleObj>
              </mc:Choice>
              <mc:Fallback>
                <p:oleObj name="Equation" r:id="rId7" imgW="58928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704" y="5718702"/>
                        <a:ext cx="7086600" cy="458261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610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Now let’s look at interpretation:</a:t>
            </a: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633413" lvl="1" indent="-234950">
              <a:lnSpc>
                <a:spcPct val="120000"/>
              </a:lnSpc>
              <a:spcBef>
                <a:spcPct val="55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The slope coefficient,                         indicates that when comparing heavy smoker vs. non-heavy smoker, the rate ratio for lung cancer is: </a:t>
            </a:r>
          </a:p>
          <a:p>
            <a:pPr marL="633413" lvl="1" indent="-234950">
              <a:lnSpc>
                <a:spcPct val="120000"/>
              </a:lnSpc>
              <a:spcBef>
                <a:spcPct val="55000"/>
              </a:spcBef>
              <a:tabLst>
                <a:tab pos="339725" algn="l"/>
                <a:tab pos="5721350" algn="l"/>
              </a:tabLst>
            </a:pPr>
            <a:endParaRPr lang="en-US" altLang="en-US" sz="2100" dirty="0">
              <a:sym typeface="Symbol" pitchFamily="18" charset="2"/>
            </a:endParaRPr>
          </a:p>
          <a:p>
            <a:pPr marL="633413" lvl="1" indent="-234950">
              <a:lnSpc>
                <a:spcPct val="120000"/>
              </a:lnSpc>
              <a:spcBef>
                <a:spcPct val="55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That is, rate of lung cancer for heavy smokers is 3.827 times the rate of lung cancer for non-heavy smokers. </a:t>
            </a:r>
          </a:p>
          <a:p>
            <a:endParaRPr lang="en-US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082499"/>
              </p:ext>
            </p:extLst>
          </p:nvPr>
        </p:nvGraphicFramePr>
        <p:xfrm>
          <a:off x="4281751" y="2466316"/>
          <a:ext cx="1493231" cy="457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0" name="Equation" r:id="rId3" imgW="1129810" imgH="380835" progId="Equation.DSMT4">
                  <p:embed/>
                </p:oleObj>
              </mc:Choice>
              <mc:Fallback>
                <p:oleObj name="Equation" r:id="rId3" imgW="1129810" imgH="3808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1751" y="2466316"/>
                        <a:ext cx="1493231" cy="45799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951443"/>
              </p:ext>
            </p:extLst>
          </p:nvPr>
        </p:nvGraphicFramePr>
        <p:xfrm>
          <a:off x="3199566" y="3458385"/>
          <a:ext cx="3657600" cy="4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21" name="Equation" r:id="rId5" imgW="3035300" imgH="381000" progId="Equation.DSMT4">
                  <p:embed/>
                </p:oleObj>
              </mc:Choice>
              <mc:Fallback>
                <p:oleObj name="Equation" r:id="rId5" imgW="30353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9566" y="3458385"/>
                        <a:ext cx="3657600" cy="4591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350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as a Continuous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Question of interest:</a:t>
            </a:r>
          </a:p>
          <a:p>
            <a:pPr marL="359093" indent="-234950">
              <a:buNone/>
              <a:tabLst>
                <a:tab pos="339725" algn="l"/>
                <a:tab pos="5721350" algn="l"/>
              </a:tabLst>
            </a:pPr>
            <a:r>
              <a:rPr lang="en-US" altLang="en-US" sz="2400" dirty="0">
                <a:sym typeface="Symbol" pitchFamily="18" charset="2"/>
              </a:rPr>
              <a:t>   We are interested in the relationship between cigarette smoking and lung cancer rate. </a:t>
            </a: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endParaRPr lang="en-US" altLang="en-US" sz="22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400" dirty="0">
                <a:sym typeface="Symbol" pitchFamily="18" charset="2"/>
              </a:rPr>
              <a:t>Now let us look at cigarette smoking as a </a:t>
            </a:r>
            <a:r>
              <a:rPr lang="en-US" altLang="en-US" sz="2400" dirty="0">
                <a:solidFill>
                  <a:srgbClr val="0000FF"/>
                </a:solidFill>
                <a:sym typeface="Symbol" pitchFamily="18" charset="2"/>
              </a:rPr>
              <a:t>continuous variable.</a:t>
            </a:r>
            <a:r>
              <a:rPr lang="en-US" altLang="en-US" sz="2400" dirty="0">
                <a:sym typeface="Symbol" pitchFamily="18" charset="2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0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8973"/>
            <a:ext cx="10515600" cy="4887990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Poisson distribution</a:t>
            </a:r>
          </a:p>
          <a:p>
            <a:pPr>
              <a:spcBef>
                <a:spcPts val="1800"/>
              </a:spcBef>
            </a:pPr>
            <a:r>
              <a:rPr lang="en-US" dirty="0"/>
              <a:t>Simple Poisson regression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Model specification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Model parameter interpretation</a:t>
            </a:r>
          </a:p>
          <a:p>
            <a:pPr>
              <a:spcBef>
                <a:spcPts val="1800"/>
              </a:spcBef>
            </a:pPr>
            <a:r>
              <a:rPr lang="en-US" dirty="0"/>
              <a:t>Multiple Poisson regression 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Over-dispersion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Model Diagnostic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60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382"/>
            <a:ext cx="10515600" cy="1178583"/>
          </a:xfrm>
        </p:spPr>
        <p:txBody>
          <a:bodyPr/>
          <a:lstStyle/>
          <a:p>
            <a:r>
              <a:rPr lang="en-US" dirty="0"/>
              <a:t>R Code and Output (I)</a:t>
            </a:r>
          </a:p>
        </p:txBody>
      </p:sp>
      <p:graphicFrame>
        <p:nvGraphicFramePr>
          <p:cNvPr id="6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359004"/>
              </p:ext>
            </p:extLst>
          </p:nvPr>
        </p:nvGraphicFramePr>
        <p:xfrm>
          <a:off x="838200" y="5375129"/>
          <a:ext cx="6769194" cy="55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3" name="Equation" r:id="rId3" imgW="5943600" imgH="482600" progId="Equation.DSMT4">
                  <p:embed/>
                </p:oleObj>
              </mc:Choice>
              <mc:Fallback>
                <p:oleObj name="Equation" r:id="rId3" imgW="59436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375129"/>
                        <a:ext cx="6769194" cy="55746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FE60FF-B704-6C4D-AFDE-BB0C04DF5981}"/>
              </a:ext>
            </a:extLst>
          </p:cNvPr>
          <p:cNvSpPr/>
          <p:nvPr/>
        </p:nvSpPr>
        <p:spPr>
          <a:xfrm>
            <a:off x="838200" y="10357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lung.modc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ncases~cigday</a:t>
            </a:r>
            <a:r>
              <a:rPr lang="en-US" dirty="0"/>
              <a:t> + offset(</a:t>
            </a:r>
            <a:r>
              <a:rPr lang="en-US" dirty="0" err="1"/>
              <a:t>logptyears</a:t>
            </a:r>
            <a:r>
              <a:rPr lang="en-US" dirty="0"/>
              <a:t>),</a:t>
            </a:r>
          </a:p>
          <a:p>
            <a:r>
              <a:rPr lang="en-US" dirty="0"/>
              <a:t>              data=lung,</a:t>
            </a:r>
          </a:p>
          <a:p>
            <a:r>
              <a:rPr lang="en-US" dirty="0"/>
              <a:t>              family="</a:t>
            </a:r>
            <a:r>
              <a:rPr lang="en-US" dirty="0" err="1"/>
              <a:t>poisson</a:t>
            </a:r>
            <a:r>
              <a:rPr lang="en-US" dirty="0"/>
              <a:t>")</a:t>
            </a:r>
          </a:p>
          <a:p>
            <a:r>
              <a:rPr lang="en-US" dirty="0"/>
              <a:t>summary(</a:t>
            </a:r>
            <a:r>
              <a:rPr lang="en-US" dirty="0" err="1"/>
              <a:t>lung.modc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9B439-C0C6-CC41-B709-F026D7758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618133"/>
            <a:ext cx="66675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3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So the fitted rates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280988" indent="-280988">
              <a:buNone/>
              <a:tabLst>
                <a:tab pos="339725" algn="l"/>
                <a:tab pos="5721350" algn="l"/>
              </a:tabLst>
            </a:pPr>
            <a:r>
              <a:rPr lang="en-US" altLang="en-US" sz="1200" dirty="0">
                <a:sym typeface="Symbol" pitchFamily="18" charset="2"/>
              </a:rPr>
              <a:t>	</a:t>
            </a:r>
          </a:p>
          <a:p>
            <a:pPr marL="280988" indent="-280988">
              <a:buNone/>
              <a:tabLst>
                <a:tab pos="339725" algn="l"/>
                <a:tab pos="5721350" algn="l"/>
              </a:tabLst>
            </a:pPr>
            <a:r>
              <a:rPr lang="en-US" altLang="en-US" sz="2300" dirty="0">
                <a:sym typeface="Symbol" pitchFamily="18" charset="2"/>
              </a:rPr>
              <a:t>	</a:t>
            </a:r>
            <a:r>
              <a:rPr lang="en-US" altLang="en-US" dirty="0">
                <a:sym typeface="Symbol" pitchFamily="18" charset="2"/>
              </a:rPr>
              <a:t>Now let’s look at interpretation:</a:t>
            </a: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633413" lvl="1" indent="-234950">
              <a:spcBef>
                <a:spcPct val="55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When </a:t>
            </a:r>
            <a:r>
              <a:rPr lang="en-US" altLang="en-US" dirty="0" err="1">
                <a:sym typeface="Symbol" pitchFamily="18" charset="2"/>
              </a:rPr>
              <a:t>CigDay</a:t>
            </a:r>
            <a:r>
              <a:rPr lang="en-US" altLang="en-US" dirty="0">
                <a:sym typeface="Symbol" pitchFamily="18" charset="2"/>
              </a:rPr>
              <a:t> = 0, </a:t>
            </a:r>
          </a:p>
          <a:p>
            <a:pPr marL="633413" lvl="1" indent="-234950">
              <a:spcBef>
                <a:spcPct val="550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	which indicates that the predicted lung cancer rate among non-smoking population is </a:t>
            </a:r>
          </a:p>
          <a:p>
            <a:endParaRPr lang="en-US" dirty="0"/>
          </a:p>
        </p:txBody>
      </p:sp>
      <p:graphicFrame>
        <p:nvGraphicFramePr>
          <p:cNvPr id="4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679472"/>
              </p:ext>
            </p:extLst>
          </p:nvPr>
        </p:nvGraphicFramePr>
        <p:xfrm>
          <a:off x="1155000" y="2402001"/>
          <a:ext cx="7156450" cy="597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8" name="Equation" r:id="rId3" imgW="6197600" imgH="482600" progId="Equation.DSMT4">
                  <p:embed/>
                </p:oleObj>
              </mc:Choice>
              <mc:Fallback>
                <p:oleObj name="Equation" r:id="rId3" imgW="61976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5000" y="2402001"/>
                        <a:ext cx="7156450" cy="59755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36268"/>
              </p:ext>
            </p:extLst>
          </p:nvPr>
        </p:nvGraphicFramePr>
        <p:xfrm>
          <a:off x="4323549" y="3788160"/>
          <a:ext cx="39131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9" name="Equation" r:id="rId5" imgW="3543300" imgH="482600" progId="Equation.DSMT4">
                  <p:embed/>
                </p:oleObj>
              </mc:Choice>
              <mc:Fallback>
                <p:oleObj name="Equation" r:id="rId5" imgW="35433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549" y="3788160"/>
                        <a:ext cx="3913188" cy="533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779253"/>
              </p:ext>
            </p:extLst>
          </p:nvPr>
        </p:nvGraphicFramePr>
        <p:xfrm>
          <a:off x="1515349" y="5232165"/>
          <a:ext cx="6963276" cy="444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40" name="Equation" r:id="rId7" imgW="5969000" imgH="381000" progId="Equation.DSMT4">
                  <p:embed/>
                </p:oleObj>
              </mc:Choice>
              <mc:Fallback>
                <p:oleObj name="Equation" r:id="rId7" imgW="59690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5349" y="5232165"/>
                        <a:ext cx="6963276" cy="44453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825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300" dirty="0">
                <a:sym typeface="Symbol" pitchFamily="18" charset="2"/>
              </a:rPr>
              <a:t>	</a:t>
            </a:r>
            <a:r>
              <a:rPr lang="en-US" altLang="en-US" dirty="0">
                <a:sym typeface="Symbol" pitchFamily="18" charset="2"/>
              </a:rPr>
              <a:t>Now let’s look at interpretation:</a:t>
            </a: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633413" lvl="1" indent="-234950">
              <a:lnSpc>
                <a:spcPct val="120000"/>
              </a:lnSpc>
              <a:spcBef>
                <a:spcPct val="55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The slope coefficient,                        indicates that for each additional cigarette per day, the lung cancer rate increases by a factor of</a:t>
            </a:r>
          </a:p>
          <a:p>
            <a:pPr marL="633413" lvl="1" indent="-234950">
              <a:spcBef>
                <a:spcPts val="2400"/>
              </a:spcBef>
              <a:tabLst>
                <a:tab pos="339725" algn="l"/>
                <a:tab pos="5721350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633413" lvl="1" indent="-234950">
              <a:spcBef>
                <a:spcPts val="24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For each additional pack of 20 cigarettes per day, the lung cancer rate increases by a factor of</a:t>
            </a:r>
          </a:p>
          <a:p>
            <a:endParaRPr lang="en-US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4506832"/>
              </p:ext>
            </p:extLst>
          </p:nvPr>
        </p:nvGraphicFramePr>
        <p:xfrm>
          <a:off x="4260916" y="2465011"/>
          <a:ext cx="1524000" cy="461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59" name="Equation" r:id="rId3" imgW="1257300" imgH="381000" progId="Equation.DSMT4">
                  <p:embed/>
                </p:oleObj>
              </mc:Choice>
              <mc:Fallback>
                <p:oleObj name="Equation" r:id="rId3" imgW="12573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916" y="2465011"/>
                        <a:ext cx="1524000" cy="46155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501757"/>
              </p:ext>
            </p:extLst>
          </p:nvPr>
        </p:nvGraphicFramePr>
        <p:xfrm>
          <a:off x="1612786" y="3341320"/>
          <a:ext cx="3860800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0" name="Equation" r:id="rId5" imgW="3276360" imgH="380880" progId="Equation.DSMT4">
                  <p:embed/>
                </p:oleObj>
              </mc:Choice>
              <mc:Fallback>
                <p:oleObj name="Equation" r:id="rId5" imgW="32763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786" y="3341320"/>
                        <a:ext cx="3860800" cy="44926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762534"/>
              </p:ext>
            </p:extLst>
          </p:nvPr>
        </p:nvGraphicFramePr>
        <p:xfrm>
          <a:off x="1545996" y="5065374"/>
          <a:ext cx="4932613" cy="4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1" name="Equation" r:id="rId7" imgW="3898900" imgH="381000" progId="Equation.DSMT4">
                  <p:embed/>
                </p:oleObj>
              </mc:Choice>
              <mc:Fallback>
                <p:oleObj name="Equation" r:id="rId7" imgW="3898900" imgH="38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96" y="5065374"/>
                        <a:ext cx="4932613" cy="48180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81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 for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We use</a:t>
            </a:r>
            <a:r>
              <a:rPr lang="en-US" altLang="en-US" i="1" dirty="0">
                <a:sym typeface="Symbol" pitchFamily="18" charset="2"/>
              </a:rPr>
              <a:t> normal theory </a:t>
            </a:r>
            <a:r>
              <a:rPr lang="en-US" altLang="en-US" dirty="0">
                <a:sym typeface="Symbol" pitchFamily="18" charset="2"/>
              </a:rPr>
              <a:t>to compute CI for parameters</a:t>
            </a:r>
            <a:r>
              <a:rPr lang="en-US" altLang="en-US" i="1" dirty="0">
                <a:sym typeface="Symbol" pitchFamily="18" charset="2"/>
              </a:rPr>
              <a:t>.</a:t>
            </a:r>
          </a:p>
          <a:p>
            <a:pPr marL="633413" lvl="1" indent="-234950">
              <a:spcBef>
                <a:spcPct val="35000"/>
              </a:spcBef>
              <a:tabLst>
                <a:tab pos="339725" algn="l"/>
                <a:tab pos="5721350" algn="l"/>
              </a:tabLst>
            </a:pPr>
            <a:r>
              <a:rPr lang="en-US" altLang="en-US" i="1" dirty="0">
                <a:sym typeface="Symbol" pitchFamily="18" charset="2"/>
              </a:rPr>
              <a:t>So </a:t>
            </a:r>
            <a:r>
              <a:rPr lang="en-US" altLang="en-US" dirty="0"/>
              <a:t>95% CI for slope (and intercept) terms are: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293410"/>
              </p:ext>
            </p:extLst>
          </p:nvPr>
        </p:nvGraphicFramePr>
        <p:xfrm>
          <a:off x="1481580" y="2814695"/>
          <a:ext cx="5562600" cy="60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3" name="Equation" r:id="rId4" imgW="4318000" imgH="469900" progId="Equation.DSMT4">
                  <p:embed/>
                </p:oleObj>
              </mc:Choice>
              <mc:Fallback>
                <p:oleObj name="Equation" r:id="rId4" imgW="43180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580" y="2814695"/>
                        <a:ext cx="5562600" cy="60213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370028" y="3551767"/>
            <a:ext cx="7302632" cy="304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sz="2000" dirty="0">
                <a:solidFill>
                  <a:srgbClr val="0000FF"/>
                </a:solidFill>
                <a:sym typeface="Symbol" pitchFamily="18" charset="2"/>
              </a:rPr>
              <a:t>To get the 95% CI for the rate ratio: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600" dirty="0">
              <a:solidFill>
                <a:srgbClr val="0000FF"/>
              </a:solidFill>
              <a:sym typeface="Symbol" pitchFamily="18" charset="2"/>
            </a:endParaRPr>
          </a:p>
          <a:p>
            <a:pPr marL="280988" indent="-280988">
              <a:lnSpc>
                <a:spcPct val="110000"/>
              </a:lnSpc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So for each additional cigarettes per day, the lung cancer rate increases by factor of 1.08 with 95% CI (1.05, 1.11).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6A268-9107-4946-A229-A5C2A8EE4E2D}"/>
              </a:ext>
            </a:extLst>
          </p:cNvPr>
          <p:cNvSpPr/>
          <p:nvPr/>
        </p:nvSpPr>
        <p:spPr>
          <a:xfrm>
            <a:off x="7412610" y="2523966"/>
            <a:ext cx="44730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err="1"/>
              <a:t>lung.modc</a:t>
            </a:r>
            <a:r>
              <a:rPr lang="en-US" dirty="0"/>
              <a:t>))</a:t>
            </a:r>
          </a:p>
          <a:p>
            <a:r>
              <a:rPr lang="en-US" dirty="0"/>
              <a:t># Lower bound of RR</a:t>
            </a:r>
          </a:p>
          <a:p>
            <a:r>
              <a:rPr lang="en-US" dirty="0" err="1"/>
              <a:t>exp</a:t>
            </a:r>
            <a:r>
              <a:rPr lang="en-US" dirty="0"/>
              <a:t>(0.07485 + </a:t>
            </a:r>
            <a:r>
              <a:rPr lang="en-US" dirty="0" err="1"/>
              <a:t>qnorm</a:t>
            </a:r>
            <a:r>
              <a:rPr lang="en-US" dirty="0"/>
              <a:t>(0.05 / 2) * 0.01564)</a:t>
            </a:r>
          </a:p>
          <a:p>
            <a:r>
              <a:rPr lang="en-US" dirty="0"/>
              <a:t># Upper bound  of RR</a:t>
            </a:r>
          </a:p>
          <a:p>
            <a:r>
              <a:rPr lang="en-US" dirty="0" err="1"/>
              <a:t>exp</a:t>
            </a:r>
            <a:r>
              <a:rPr lang="en-US" dirty="0"/>
              <a:t>(0.07485 + </a:t>
            </a:r>
            <a:r>
              <a:rPr lang="en-US" dirty="0" err="1"/>
              <a:t>qnorm</a:t>
            </a:r>
            <a:r>
              <a:rPr lang="en-US" dirty="0"/>
              <a:t>(1-0.05 / 2) * 0.01564)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861DB-3A2F-924D-A4EC-2B85B89A9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579" y="4101573"/>
            <a:ext cx="3191083" cy="13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01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Rate Ratio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043B3-6D05-5948-82DE-0342273FC3AB}"/>
              </a:ext>
            </a:extLst>
          </p:cNvPr>
          <p:cNvSpPr/>
          <p:nvPr/>
        </p:nvSpPr>
        <p:spPr>
          <a:xfrm>
            <a:off x="5998028" y="2200253"/>
            <a:ext cx="47897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exp</a:t>
            </a:r>
            <a:r>
              <a:rPr lang="en-US" dirty="0"/>
              <a:t>(10*0.07485)</a:t>
            </a:r>
          </a:p>
          <a:p>
            <a:r>
              <a:rPr lang="en-US" dirty="0"/>
              <a:t># Lower bound of RR</a:t>
            </a:r>
          </a:p>
          <a:p>
            <a:r>
              <a:rPr lang="en-US" dirty="0" err="1"/>
              <a:t>exp</a:t>
            </a:r>
            <a:r>
              <a:rPr lang="en-US" dirty="0"/>
              <a:t>(10*(0.07485 + </a:t>
            </a:r>
            <a:r>
              <a:rPr lang="en-US" dirty="0" err="1"/>
              <a:t>qnorm</a:t>
            </a:r>
            <a:r>
              <a:rPr lang="en-US" dirty="0"/>
              <a:t>(0.05 / 2) * 0.01564))</a:t>
            </a:r>
          </a:p>
          <a:p>
            <a:r>
              <a:rPr lang="en-US" dirty="0"/>
              <a:t># Upper bound of RR</a:t>
            </a:r>
          </a:p>
          <a:p>
            <a:r>
              <a:rPr lang="en-US" dirty="0" err="1"/>
              <a:t>exp</a:t>
            </a:r>
            <a:r>
              <a:rPr lang="en-US" dirty="0"/>
              <a:t>(10*(0.07485 + </a:t>
            </a:r>
            <a:r>
              <a:rPr lang="en-US" dirty="0" err="1"/>
              <a:t>qnorm</a:t>
            </a:r>
            <a:r>
              <a:rPr lang="en-US" dirty="0"/>
              <a:t>(1-0.05 / 2) * 0.01564))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63FDD-616F-3F49-A374-D93108588DF3}"/>
              </a:ext>
            </a:extLst>
          </p:cNvPr>
          <p:cNvSpPr txBox="1"/>
          <p:nvPr/>
        </p:nvSpPr>
        <p:spPr>
          <a:xfrm>
            <a:off x="1233714" y="2200253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For each additional 10 cigarettes per day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0F6EF-DE7C-D24D-A396-32837EA46BE9}"/>
              </a:ext>
            </a:extLst>
          </p:cNvPr>
          <p:cNvSpPr txBox="1"/>
          <p:nvPr/>
        </p:nvSpPr>
        <p:spPr>
          <a:xfrm>
            <a:off x="1233713" y="3635681"/>
            <a:ext cx="4180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For each additional 20 cigarettes per day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946DF-89BB-8044-82E7-9DDA457175A4}"/>
              </a:ext>
            </a:extLst>
          </p:cNvPr>
          <p:cNvSpPr txBox="1"/>
          <p:nvPr/>
        </p:nvSpPr>
        <p:spPr>
          <a:xfrm>
            <a:off x="1233714" y="1592497"/>
            <a:ext cx="3802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ym typeface="Symbol" pitchFamily="18" charset="2"/>
              </a:rPr>
              <a:t>Get 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rate ratio </a:t>
            </a:r>
            <a:r>
              <a:rPr lang="en-US" altLang="en-US" sz="2400" dirty="0">
                <a:sym typeface="Symbol" pitchFamily="18" charset="2"/>
              </a:rPr>
              <a:t>from R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C3C36-8124-514D-AA0F-3309498CE131}"/>
              </a:ext>
            </a:extLst>
          </p:cNvPr>
          <p:cNvSpPr/>
          <p:nvPr/>
        </p:nvSpPr>
        <p:spPr>
          <a:xfrm>
            <a:off x="1182517" y="3126116"/>
            <a:ext cx="3853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[1] 2.113827 [1] 1.555756 [1] 2.872085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26023-CD44-E841-B685-D6F07B0BADFE}"/>
              </a:ext>
            </a:extLst>
          </p:cNvPr>
          <p:cNvSpPr txBox="1"/>
          <p:nvPr/>
        </p:nvSpPr>
        <p:spPr>
          <a:xfrm>
            <a:off x="1407886" y="4282012"/>
            <a:ext cx="387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4.468264 [1] 2.420377 [1] 8.248874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8EB9B-5DDF-4F4D-A517-35C3092D9FF0}"/>
              </a:ext>
            </a:extLst>
          </p:cNvPr>
          <p:cNvSpPr txBox="1"/>
          <p:nvPr/>
        </p:nvSpPr>
        <p:spPr>
          <a:xfrm>
            <a:off x="5998028" y="4466678"/>
            <a:ext cx="47914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exp</a:t>
            </a:r>
            <a:r>
              <a:rPr lang="en-US" dirty="0"/>
              <a:t>(20*0.07485)</a:t>
            </a:r>
          </a:p>
          <a:p>
            <a:r>
              <a:rPr lang="en-US" dirty="0"/>
              <a:t># Lower bound of RR</a:t>
            </a:r>
          </a:p>
          <a:p>
            <a:r>
              <a:rPr lang="en-US" dirty="0" err="1"/>
              <a:t>exp</a:t>
            </a:r>
            <a:r>
              <a:rPr lang="en-US" dirty="0"/>
              <a:t>(20*(0.07485 + </a:t>
            </a:r>
            <a:r>
              <a:rPr lang="en-US" dirty="0" err="1"/>
              <a:t>qnorm</a:t>
            </a:r>
            <a:r>
              <a:rPr lang="en-US" dirty="0"/>
              <a:t>(0.05 / 2) * 0.01564))</a:t>
            </a:r>
          </a:p>
          <a:p>
            <a:r>
              <a:rPr lang="en-US" dirty="0"/>
              <a:t># Upper bound of RR</a:t>
            </a:r>
          </a:p>
          <a:p>
            <a:r>
              <a:rPr lang="en-US" dirty="0" err="1"/>
              <a:t>exp</a:t>
            </a:r>
            <a:r>
              <a:rPr lang="en-US" dirty="0"/>
              <a:t>(20*(0.07485 + </a:t>
            </a:r>
            <a:r>
              <a:rPr lang="en-US" dirty="0" err="1"/>
              <a:t>qnorm</a:t>
            </a:r>
            <a:r>
              <a:rPr lang="en-US" dirty="0"/>
              <a:t>(1-0.05 / 2) * 0.01564))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404E8-E86B-E944-B683-B4FEB99964BA}"/>
              </a:ext>
            </a:extLst>
          </p:cNvPr>
          <p:cNvCxnSpPr/>
          <p:nvPr/>
        </p:nvCxnSpPr>
        <p:spPr>
          <a:xfrm flipH="1">
            <a:off x="1756229" y="2331161"/>
            <a:ext cx="4241799" cy="93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9FEFC-1EDF-B644-B3CA-A5C815ACEA23}"/>
              </a:ext>
            </a:extLst>
          </p:cNvPr>
          <p:cNvCxnSpPr/>
          <p:nvPr/>
        </p:nvCxnSpPr>
        <p:spPr>
          <a:xfrm flipH="1">
            <a:off x="3497943" y="2846584"/>
            <a:ext cx="2627086" cy="41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C1B2A-FCDE-7A4D-89B1-FBF39A22172B}"/>
              </a:ext>
            </a:extLst>
          </p:cNvPr>
          <p:cNvCxnSpPr/>
          <p:nvPr/>
        </p:nvCxnSpPr>
        <p:spPr>
          <a:xfrm flipH="1" flipV="1">
            <a:off x="4760686" y="3265714"/>
            <a:ext cx="1349828" cy="229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40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Rates with Confidence Interval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How do we get the predicted rate of lung cancer at a particular value of </a:t>
            </a:r>
            <a:r>
              <a:rPr lang="en-US" dirty="0" err="1">
                <a:sym typeface="Symbol" pitchFamily="18" charset="2"/>
              </a:rPr>
              <a:t>CigDay</a:t>
            </a:r>
            <a:r>
              <a:rPr lang="en-US" dirty="0">
                <a:sym typeface="Symbol" pitchFamily="18" charset="2"/>
              </a:rPr>
              <a:t> = </a:t>
            </a:r>
            <a:r>
              <a:rPr lang="en-US" i="1" dirty="0">
                <a:sym typeface="Symbol" pitchFamily="18" charset="2"/>
              </a:rPr>
              <a:t>a </a:t>
            </a:r>
            <a:r>
              <a:rPr lang="en-US" dirty="0">
                <a:sym typeface="Symbol" pitchFamily="18" charset="2"/>
              </a:rPr>
              <a:t>and its 95% CI? </a:t>
            </a:r>
          </a:p>
          <a:p>
            <a:endParaRPr lang="en-US" dirty="0"/>
          </a:p>
        </p:txBody>
      </p:sp>
      <p:graphicFrame>
        <p:nvGraphicFramePr>
          <p:cNvPr id="4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697574"/>
              </p:ext>
            </p:extLst>
          </p:nvPr>
        </p:nvGraphicFramePr>
        <p:xfrm>
          <a:off x="1176649" y="2777024"/>
          <a:ext cx="5829300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2" name="Equation" r:id="rId3" imgW="4876560" imgH="965160" progId="Equation.DSMT4">
                  <p:embed/>
                </p:oleObj>
              </mc:Choice>
              <mc:Fallback>
                <p:oleObj name="Equation" r:id="rId3" imgW="487656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649" y="2777024"/>
                        <a:ext cx="5829300" cy="115728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029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Rates with Confidence Interval (II)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28650" y="1474641"/>
            <a:ext cx="8305800" cy="110890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Get </a:t>
            </a:r>
            <a:r>
              <a:rPr lang="en-US" b="1" dirty="0">
                <a:solidFill>
                  <a:srgbClr val="0000FF"/>
                </a:solidFill>
                <a:sym typeface="Symbol" pitchFamily="18" charset="2"/>
              </a:rPr>
              <a:t>predicted rate </a:t>
            </a:r>
            <a:r>
              <a:rPr lang="en-US" dirty="0">
                <a:sym typeface="Symbol" pitchFamily="18" charset="2"/>
              </a:rPr>
              <a:t>from R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900" dirty="0">
              <a:sym typeface="Symbol" pitchFamily="18" charset="2"/>
            </a:endParaRPr>
          </a:p>
          <a:p>
            <a:pPr marL="280988" indent="-280988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tabLst>
                <a:tab pos="339725" algn="l"/>
                <a:tab pos="5721350" algn="l"/>
              </a:tabLst>
            </a:pP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For smoking 10 cigarettes per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B5A55-903C-DE47-94C3-4CE7645A8025}"/>
              </a:ext>
            </a:extLst>
          </p:cNvPr>
          <p:cNvSpPr/>
          <p:nvPr/>
        </p:nvSpPr>
        <p:spPr>
          <a:xfrm>
            <a:off x="680357" y="2477317"/>
            <a:ext cx="108312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exp</a:t>
            </a:r>
            <a:r>
              <a:rPr lang="en-US" dirty="0"/>
              <a:t>(-0.23152+10*0.07485)</a:t>
            </a:r>
          </a:p>
          <a:p>
            <a:r>
              <a:rPr lang="en-US" dirty="0"/>
              <a:t># Now that we are working with a linear combination of the intercept and </a:t>
            </a:r>
            <a:r>
              <a:rPr lang="en-US" dirty="0" err="1"/>
              <a:t>cigdays</a:t>
            </a:r>
            <a:r>
              <a:rPr lang="en-US" dirty="0"/>
              <a:t>, we need to do something different to get the confidence interval. We cannot just  add the standard errors of the intercept and </a:t>
            </a:r>
            <a:r>
              <a:rPr lang="en-US" dirty="0" err="1"/>
              <a:t>cigdays</a:t>
            </a:r>
            <a:r>
              <a:rPr lang="en-US" dirty="0"/>
              <a:t>.</a:t>
            </a:r>
          </a:p>
          <a:p>
            <a:r>
              <a:rPr lang="en-US" dirty="0"/>
              <a:t># We can use the </a:t>
            </a:r>
            <a:r>
              <a:rPr lang="en-US" dirty="0" err="1"/>
              <a:t>glht</a:t>
            </a:r>
            <a:r>
              <a:rPr lang="en-US" dirty="0"/>
              <a:t> function in the </a:t>
            </a:r>
            <a:r>
              <a:rPr lang="en-US" b="1" dirty="0" err="1"/>
              <a:t>multcomp</a:t>
            </a:r>
            <a:r>
              <a:rPr lang="en-US" b="1" dirty="0"/>
              <a:t> package </a:t>
            </a:r>
            <a:r>
              <a:rPr lang="en-US" dirty="0"/>
              <a:t>to create a linear combination:</a:t>
            </a:r>
          </a:p>
          <a:p>
            <a:r>
              <a:rPr lang="en-US" dirty="0" err="1"/>
              <a:t>lc</a:t>
            </a:r>
            <a:r>
              <a:rPr lang="en-US" dirty="0"/>
              <a:t>&lt;-</a:t>
            </a:r>
            <a:r>
              <a:rPr lang="en-US" dirty="0" err="1"/>
              <a:t>glht</a:t>
            </a:r>
            <a:r>
              <a:rPr lang="en-US" dirty="0"/>
              <a:t>(</a:t>
            </a:r>
            <a:r>
              <a:rPr lang="en-US" dirty="0" err="1"/>
              <a:t>lung.modc,linfct</a:t>
            </a:r>
            <a:r>
              <a:rPr lang="en-US" dirty="0"/>
              <a:t>=t(c(1,10)))</a:t>
            </a:r>
          </a:p>
          <a:p>
            <a:r>
              <a:rPr lang="en-US" dirty="0"/>
              <a:t># We can then find the confidence interval of this linear combination:</a:t>
            </a:r>
          </a:p>
          <a:p>
            <a:r>
              <a:rPr lang="en-US" dirty="0"/>
              <a:t>aa &lt;- </a:t>
            </a:r>
            <a:r>
              <a:rPr lang="en-US" dirty="0" err="1"/>
              <a:t>confint</a:t>
            </a:r>
            <a:r>
              <a:rPr lang="en-US" dirty="0"/>
              <a:t>(</a:t>
            </a:r>
            <a:r>
              <a:rPr lang="en-US" dirty="0" err="1"/>
              <a:t>lc</a:t>
            </a:r>
            <a:r>
              <a:rPr lang="en-US" dirty="0"/>
              <a:t>)</a:t>
            </a:r>
          </a:p>
          <a:p>
            <a:r>
              <a:rPr lang="en-US" dirty="0"/>
              <a:t># Lower bound of RR</a:t>
            </a:r>
          </a:p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aa$confint</a:t>
            </a:r>
            <a:r>
              <a:rPr lang="en-US" dirty="0"/>
              <a:t>[2])</a:t>
            </a:r>
          </a:p>
          <a:p>
            <a:r>
              <a:rPr lang="en-US" dirty="0"/>
              <a:t># Upper bound of RR</a:t>
            </a:r>
          </a:p>
          <a:p>
            <a:r>
              <a:rPr lang="en-US" dirty="0" err="1"/>
              <a:t>exp</a:t>
            </a:r>
            <a:r>
              <a:rPr lang="en-US" dirty="0"/>
              <a:t>(</a:t>
            </a:r>
            <a:r>
              <a:rPr lang="en-US" dirty="0" err="1"/>
              <a:t>aa$confint</a:t>
            </a:r>
            <a:r>
              <a:rPr lang="en-US" dirty="0"/>
              <a:t>[3])</a:t>
            </a:r>
          </a:p>
        </p:txBody>
      </p:sp>
    </p:spTree>
    <p:extLst>
      <p:ext uri="{BB962C8B-B14F-4D97-AF65-F5344CB8AC3E}">
        <p14:creationId xmlns:p14="http://schemas.microsoft.com/office/powerpoint/2010/main" val="412547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89FA-CF52-3248-9EFF-EB5132BD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Rates with Confidence Interval (III)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7C848-52E8-114F-BA34-BD105E17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2175869"/>
            <a:ext cx="7791523" cy="4060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922DC-E898-2B42-B0B4-F29A0E660221}"/>
              </a:ext>
            </a:extLst>
          </p:cNvPr>
          <p:cNvSpPr txBox="1"/>
          <p:nvPr/>
        </p:nvSpPr>
        <p:spPr>
          <a:xfrm>
            <a:off x="1233714" y="1690688"/>
            <a:ext cx="5123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output for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183641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Rates and Rate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5122" y="1332770"/>
            <a:ext cx="10515600" cy="4351338"/>
          </a:xfrm>
        </p:spPr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Note we have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23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10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sz="500" dirty="0">
              <a:sym typeface="Symbol" pitchFamily="18" charset="2"/>
            </a:endParaRPr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What is the relationship between the predicted rates and rate ratio?</a:t>
            </a:r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250813"/>
              </p:ext>
            </p:extLst>
          </p:nvPr>
        </p:nvGraphicFramePr>
        <p:xfrm>
          <a:off x="1057373" y="1844492"/>
          <a:ext cx="7794849" cy="2470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3" name="Equation" r:id="rId3" imgW="6870600" imgH="2057400" progId="Equation.DSMT4">
                  <p:embed/>
                </p:oleObj>
              </mc:Choice>
              <mc:Fallback>
                <p:oleObj name="Equation" r:id="rId3" imgW="6870600" imgH="205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373" y="1844492"/>
                        <a:ext cx="7794849" cy="247094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688225"/>
              </p:ext>
            </p:extLst>
          </p:nvPr>
        </p:nvGraphicFramePr>
        <p:xfrm>
          <a:off x="3667027" y="4986384"/>
          <a:ext cx="3810000" cy="921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4" name="Equation" r:id="rId5" imgW="3581280" imgH="736560" progId="Equation.DSMT4">
                  <p:embed/>
                </p:oleObj>
              </mc:Choice>
              <mc:Fallback>
                <p:oleObj name="Equation" r:id="rId5" imgW="35812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027" y="4986384"/>
                        <a:ext cx="3810000" cy="92137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76312"/>
              </p:ext>
            </p:extLst>
          </p:nvPr>
        </p:nvGraphicFramePr>
        <p:xfrm>
          <a:off x="3667027" y="5971789"/>
          <a:ext cx="3352800" cy="396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5" name="Equation" r:id="rId7" imgW="3365280" imgH="304560" progId="Equation.DSMT4">
                  <p:embed/>
                </p:oleObj>
              </mc:Choice>
              <mc:Fallback>
                <p:oleObj name="Equation" r:id="rId7" imgW="336528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027" y="5971789"/>
                        <a:ext cx="3352800" cy="39665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825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lungca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input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PYears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Ncases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Ptyears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PYears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900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1000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logPtyears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log(</a:t>
            </a:r>
            <a:r>
              <a:rPr lang="en-US" sz="19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Ptyears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);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datalines</a:t>
            </a: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0	   1421 0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5.2  927  0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11.2 988  2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15.9 849  2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20.4 1567 9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27.4 1409 10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40.8 556  7</a:t>
            </a:r>
          </a:p>
          <a:p>
            <a:pPr marL="633413" lvl="1" indent="-234950">
              <a:lnSpc>
                <a:spcPct val="80000"/>
              </a:lnSpc>
              <a:buNone/>
              <a:tabLst>
                <a:tab pos="339725" algn="l"/>
                <a:tab pos="5721350" algn="l"/>
              </a:tabLst>
            </a:pPr>
            <a:r>
              <a:rPr lang="en-US" sz="19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78"/>
          <p:cNvSpPr>
            <a:spLocks noChangeArrowheads="1"/>
          </p:cNvSpPr>
          <p:nvPr/>
        </p:nvSpPr>
        <p:spPr bwMode="auto">
          <a:xfrm>
            <a:off x="5075548" y="2359950"/>
            <a:ext cx="3200400" cy="400110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FF6600"/>
                </a:solidFill>
                <a:sym typeface="Symbol" pitchFamily="18" charset="2"/>
              </a:rPr>
              <a:t>Define 1000 person-years</a:t>
            </a:r>
          </a:p>
        </p:txBody>
      </p:sp>
      <p:sp>
        <p:nvSpPr>
          <p:cNvPr id="5" name="Rectangle 76"/>
          <p:cNvSpPr>
            <a:spLocks noChangeArrowheads="1"/>
          </p:cNvSpPr>
          <p:nvPr/>
        </p:nvSpPr>
        <p:spPr bwMode="auto">
          <a:xfrm>
            <a:off x="3591861" y="3232726"/>
            <a:ext cx="5469844" cy="2031325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proc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b="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lungca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lvl="1"/>
            <a:r>
              <a:rPr lang="en-US" b="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Ncases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		</a:t>
            </a:r>
            <a:r>
              <a:rPr lang="en-US" b="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 		   	       </a:t>
            </a:r>
            <a:r>
              <a:rPr lang="en-US" b="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poi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</a:t>
            </a:r>
            <a:r>
              <a:rPr lang="en-US" b="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logPtyears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b="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type3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lvl="1"/>
            <a:r>
              <a:rPr lang="en-US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b="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  <a:r>
              <a:rPr lang="en-US" b="0" dirty="0">
                <a:sym typeface="Symbol" pitchFamily="18" charset="2"/>
              </a:rPr>
              <a:t>	</a:t>
            </a:r>
          </a:p>
        </p:txBody>
      </p:sp>
      <p:sp>
        <p:nvSpPr>
          <p:cNvPr id="6" name="Rectangle 80"/>
          <p:cNvSpPr>
            <a:spLocks noChangeArrowheads="1"/>
          </p:cNvSpPr>
          <p:nvPr/>
        </p:nvSpPr>
        <p:spPr bwMode="auto">
          <a:xfrm>
            <a:off x="6449361" y="5459718"/>
            <a:ext cx="1676400" cy="41592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0" dirty="0">
                <a:solidFill>
                  <a:srgbClr val="FF6600"/>
                </a:solidFill>
                <a:sym typeface="Symbol" pitchFamily="18" charset="2"/>
              </a:rPr>
              <a:t>Define offset</a:t>
            </a:r>
          </a:p>
        </p:txBody>
      </p:sp>
      <p:sp>
        <p:nvSpPr>
          <p:cNvPr id="7" name="Line 83"/>
          <p:cNvSpPr>
            <a:spLocks noChangeShapeType="1"/>
          </p:cNvSpPr>
          <p:nvPr/>
        </p:nvSpPr>
        <p:spPr bwMode="auto">
          <a:xfrm flipV="1">
            <a:off x="7208363" y="4644152"/>
            <a:ext cx="457200" cy="68580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9093" indent="-234950">
              <a:spcBef>
                <a:spcPts val="12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The Poisson distribution is perhaps the second most frequently used discrete distribution after the binomial distribution, named after the French mathematician </a:t>
            </a:r>
            <a:r>
              <a:rPr lang="en-US" altLang="en-US" dirty="0" err="1"/>
              <a:t>Sim</a:t>
            </a:r>
            <a:r>
              <a:rPr lang="en-US" altLang="en-US" dirty="0" err="1">
                <a:cs typeface="Arial" charset="0"/>
              </a:rPr>
              <a:t>é</a:t>
            </a:r>
            <a:r>
              <a:rPr lang="en-US" altLang="en-US" dirty="0" err="1"/>
              <a:t>on</a:t>
            </a:r>
            <a:r>
              <a:rPr lang="en-US" altLang="en-US" dirty="0"/>
              <a:t> Denis Poisson (1791 – 1840). </a:t>
            </a:r>
          </a:p>
          <a:p>
            <a:pPr marL="359093" indent="-234950">
              <a:spcBef>
                <a:spcPts val="12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This distribution is often used to model count data. </a:t>
            </a:r>
          </a:p>
          <a:p>
            <a:pPr marL="359093" indent="-234950">
              <a:spcBef>
                <a:spcPts val="12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Examples: </a:t>
            </a:r>
          </a:p>
          <a:p>
            <a:pPr marL="850392" indent="-342900">
              <a:buFont typeface="Wingdings" panose="05000000000000000000" pitchFamily="2" charset="2"/>
              <a:buChar char="§"/>
              <a:tabLst>
                <a:tab pos="339725" algn="l"/>
                <a:tab pos="5721350" algn="l"/>
              </a:tabLst>
            </a:pPr>
            <a:r>
              <a:rPr lang="en-US" altLang="en-US" dirty="0"/>
              <a:t>Distribution of number of death due to lung cancer;</a:t>
            </a:r>
          </a:p>
          <a:p>
            <a:pPr marL="850392" indent="-342900">
              <a:buFont typeface="Wingdings" panose="05000000000000000000" pitchFamily="2" charset="2"/>
              <a:buChar char="§"/>
              <a:tabLst>
                <a:tab pos="339725" algn="l"/>
                <a:tab pos="5721350" algn="l"/>
              </a:tabLst>
            </a:pPr>
            <a:r>
              <a:rPr lang="en-US" altLang="en-US" dirty="0"/>
              <a:t>Distribution of number of leukemia;</a:t>
            </a:r>
          </a:p>
          <a:p>
            <a:pPr marL="850392" indent="-342900">
              <a:buFont typeface="Wingdings" panose="05000000000000000000" pitchFamily="2" charset="2"/>
              <a:buChar char="§"/>
              <a:tabLst>
                <a:tab pos="339725" algn="l"/>
                <a:tab pos="5721350" algn="l"/>
              </a:tabLst>
            </a:pPr>
            <a:r>
              <a:rPr lang="en-US" altLang="en-US" dirty="0"/>
              <a:t>Distribution of number of ED visits, hospitalizations….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22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(I)</a:t>
            </a:r>
          </a:p>
        </p:txBody>
      </p:sp>
      <p:graphicFrame>
        <p:nvGraphicFramePr>
          <p:cNvPr id="4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370862"/>
              </p:ext>
            </p:extLst>
          </p:nvPr>
        </p:nvGraphicFramePr>
        <p:xfrm>
          <a:off x="965462" y="1390927"/>
          <a:ext cx="5043488" cy="2199959"/>
        </p:xfrm>
        <a:graphic>
          <a:graphicData uri="http://schemas.openxmlformats.org/drawingml/2006/table">
            <a:tbl>
              <a:tblPr/>
              <a:tblGrid>
                <a:gridCol w="2766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5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Model Information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1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Set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WORK.LUNGCA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1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Distribution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Poisson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1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Link Function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Log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1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Dependent Variable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Ncases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18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Offset Variable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logPtyears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Group 8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00584"/>
              </p:ext>
            </p:extLst>
          </p:nvPr>
        </p:nvGraphicFramePr>
        <p:xfrm>
          <a:off x="1010706" y="3742679"/>
          <a:ext cx="4953000" cy="1453733"/>
        </p:xfrm>
        <a:graphic>
          <a:graphicData uri="http://schemas.openxmlformats.org/drawingml/2006/table">
            <a:tbl>
              <a:tblPr/>
              <a:tblGrid>
                <a:gridCol w="1388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2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4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2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672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LR Statistics For Type 3 Analysis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7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Source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ChiSq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CigDay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24.01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096000" y="4146379"/>
            <a:ext cx="5376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This table is obtained by specifying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type3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in the model statement in SAS. </a:t>
            </a:r>
          </a:p>
        </p:txBody>
      </p:sp>
    </p:spTree>
    <p:extLst>
      <p:ext uri="{BB962C8B-B14F-4D97-AF65-F5344CB8AC3E}">
        <p14:creationId xmlns:p14="http://schemas.microsoft.com/office/powerpoint/2010/main" val="3807428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(II)</a:t>
            </a:r>
          </a:p>
        </p:txBody>
      </p:sp>
      <p:graphicFrame>
        <p:nvGraphicFramePr>
          <p:cNvPr id="4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0905"/>
              </p:ext>
            </p:extLst>
          </p:nvPr>
        </p:nvGraphicFramePr>
        <p:xfrm>
          <a:off x="838200" y="1690688"/>
          <a:ext cx="8147051" cy="2006122"/>
        </p:xfrm>
        <a:graphic>
          <a:graphicData uri="http://schemas.openxmlformats.org/drawingml/2006/table">
            <a:tbl>
              <a:tblPr/>
              <a:tblGrid>
                <a:gridCol w="1220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9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5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7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9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4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78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67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410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Analysis Of Parameter Estimates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62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Parameter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Estimate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Error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Wald 95% Confidence Limits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ChiSq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Intercept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-0.2315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0.4540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-1.1214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0.6583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0.6101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CigDay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0.0748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0.0156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0.0442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0.1055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22.90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46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Scale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1.0000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0.0000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1.0000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1.0000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38199" y="3934674"/>
            <a:ext cx="74291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b="1" i="1" dirty="0">
                <a:solidFill>
                  <a:srgbClr val="0000FF"/>
                </a:solidFill>
                <a:sym typeface="Symbol" pitchFamily="18" charset="2"/>
              </a:rPr>
              <a:t>NOTES:</a:t>
            </a:r>
            <a:r>
              <a:rPr lang="en-US" i="1" dirty="0">
                <a:solidFill>
                  <a:srgbClr val="0000FF"/>
                </a:solidFill>
                <a:sym typeface="Symbol" pitchFamily="18" charset="2"/>
              </a:rPr>
              <a:t> SAS also provide confidence intervals based on the profile likelihood function. This confidence interval may be more accurate than the Wald CI but the computation is iterative and can consume a relatively large amount of CPU time.</a:t>
            </a:r>
            <a:r>
              <a:rPr lang="en-US" dirty="0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50922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Code for Predicted Rates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32934" y="1873708"/>
            <a:ext cx="8305800" cy="4635500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0988" indent="-280988">
              <a:lnSpc>
                <a:spcPct val="85000"/>
              </a:lnSpc>
              <a:buFont typeface="Wingdings" pitchFamily="2" charset="2"/>
              <a:buNone/>
              <a:tabLst>
                <a:tab pos="339725" algn="l"/>
                <a:tab pos="5721350" algn="l"/>
              </a:tabLst>
            </a:pPr>
            <a:r>
              <a:rPr lang="en-US" sz="800" dirty="0">
                <a:sym typeface="Symbol" pitchFamily="18" charset="2"/>
              </a:rPr>
              <a:t>   </a:t>
            </a:r>
          </a:p>
          <a:p>
            <a:pPr marL="280988" indent="-280988">
              <a:lnSpc>
                <a:spcPct val="85000"/>
              </a:lnSpc>
              <a:buFont typeface="Wingdings" pitchFamily="2" charset="2"/>
              <a:buNone/>
              <a:tabLst>
                <a:tab pos="339725" algn="l"/>
                <a:tab pos="5721350" algn="l"/>
              </a:tabLst>
            </a:pPr>
            <a:r>
              <a:rPr lang="en-US" sz="3100" dirty="0">
                <a:sym typeface="Symbol" pitchFamily="18" charset="2"/>
              </a:rPr>
              <a:t>	SAS provides estimates of predicted rates: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4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.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endParaRPr lang="en-US" sz="4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endParaRPr lang="en-US" sz="4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endParaRPr lang="en-US" sz="4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proc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b="1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lungca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Ncases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 </a:t>
            </a:r>
            <a:r>
              <a:rPr lang="en-US" sz="21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poi </a:t>
            </a: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logPtyears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      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        </a:t>
            </a: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type1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covb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endParaRPr lang="en-US" sz="2100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b="1" dirty="0">
                <a:solidFill>
                  <a:srgbClr val="008000"/>
                </a:solidFill>
                <a:latin typeface="Courier New" pitchFamily="49" charset="0"/>
                <a:sym typeface="Symbol" pitchFamily="18" charset="2"/>
              </a:rPr>
              <a:t>/* get increase factor for each additional 20 cigarettes/day */</a:t>
            </a:r>
            <a:endParaRPr lang="en-US" sz="2100" b="1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estimate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"increase factor </a:t>
            </a:r>
            <a:r>
              <a:rPr lang="en-US" sz="2100" dirty="0" err="1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 = 20"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20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21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exp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endParaRPr lang="en-US" sz="2100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b="1" dirty="0">
                <a:solidFill>
                  <a:srgbClr val="008000"/>
                </a:solidFill>
                <a:latin typeface="Courier New" pitchFamily="49" charset="0"/>
                <a:sym typeface="Symbol" pitchFamily="18" charset="2"/>
              </a:rPr>
              <a:t>/* get predicted rates for smoking10 and 20 cigarettes a day */</a:t>
            </a:r>
            <a:endParaRPr lang="en-US" sz="2100" b="1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estimate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"predicted rate </a:t>
            </a:r>
            <a:r>
              <a:rPr lang="en-US" sz="2100" dirty="0" err="1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 = 10"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intercept </a:t>
            </a:r>
            <a:r>
              <a:rPr lang="en-US" sz="2100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10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21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exp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estimate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"predicted rate </a:t>
            </a:r>
            <a:r>
              <a:rPr lang="en-US" sz="2100" dirty="0" err="1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 = 20"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intercept </a:t>
            </a:r>
            <a:r>
              <a:rPr lang="en-US" sz="2100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2100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20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21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exp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633413" lvl="1" indent="-234950">
              <a:buFontTx/>
              <a:buNone/>
              <a:tabLst>
                <a:tab pos="339725" algn="l"/>
                <a:tab pos="5721350" algn="l"/>
              </a:tabLst>
            </a:pPr>
            <a:r>
              <a:rPr lang="en-US" sz="21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21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  <a:endParaRPr lang="en-US" sz="21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509252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for Predicted Rates</a:t>
            </a:r>
          </a:p>
        </p:txBody>
      </p:sp>
      <p:graphicFrame>
        <p:nvGraphicFramePr>
          <p:cNvPr id="4" name="Group 9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334784"/>
              </p:ext>
            </p:extLst>
          </p:nvPr>
        </p:nvGraphicFramePr>
        <p:xfrm>
          <a:off x="979705" y="1620959"/>
          <a:ext cx="8610600" cy="4326127"/>
        </p:xfrm>
        <a:graphic>
          <a:graphicData uri="http://schemas.openxmlformats.org/drawingml/2006/table">
            <a:tbl>
              <a:tblPr/>
              <a:tblGrid>
                <a:gridCol w="217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6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4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24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408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Contrast Estimate Results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Label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Estimate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Error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Alpha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Confidence Limits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ChiSq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increase factor cigday = 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1.4969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0.3128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0.8839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2.1100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22.90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Exp(increase factor cigday = 20)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4.4679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1.3975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2.4202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8.2479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predicted rate cigday = 10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0.5169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0.3171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-0.1046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1.1385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2.66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0.1031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Exp(predicted rate cigday = 10)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1.6769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0.5318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0.9007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3.1221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predicted rate cigday = 20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1.2654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0.2096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0.8546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1.6762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36.45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150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Exp(predicted rate cigday = 20)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3.5445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0.7428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2.3505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5.3450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9823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Multiple Poisson Regression</a:t>
            </a:r>
          </a:p>
        </p:txBody>
      </p:sp>
    </p:spTree>
    <p:extLst>
      <p:ext uri="{BB962C8B-B14F-4D97-AF65-F5344CB8AC3E}">
        <p14:creationId xmlns:p14="http://schemas.microsoft.com/office/powerpoint/2010/main" val="1324828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When we have more than one independent variables, we have a multiple Poisson regression model... (vector notation). </a:t>
            </a: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endParaRPr lang="en-US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dirty="0">
                <a:sym typeface="Symbol" pitchFamily="18" charset="2"/>
              </a:rPr>
              <a:t>                             where </a:t>
            </a:r>
          </a:p>
          <a:p>
            <a:endParaRPr lang="en-US" dirty="0"/>
          </a:p>
        </p:txBody>
      </p:sp>
      <p:graphicFrame>
        <p:nvGraphicFramePr>
          <p:cNvPr id="4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608452"/>
              </p:ext>
            </p:extLst>
          </p:nvPr>
        </p:nvGraphicFramePr>
        <p:xfrm>
          <a:off x="1219668" y="2729469"/>
          <a:ext cx="1439274" cy="29019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9" name="Equation" r:id="rId3" imgW="774360" imgH="1574640" progId="Equation.DSMT4">
                  <p:embed/>
                </p:oleObj>
              </mc:Choice>
              <mc:Fallback>
                <p:oleObj name="Equation" r:id="rId3" imgW="774360" imgH="1574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668" y="2729469"/>
                        <a:ext cx="1439274" cy="2901951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949672"/>
              </p:ext>
            </p:extLst>
          </p:nvPr>
        </p:nvGraphicFramePr>
        <p:xfrm>
          <a:off x="3318319" y="2733798"/>
          <a:ext cx="5317949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0" name="Equation" r:id="rId5" imgW="3301920" imgH="1028520" progId="Equation.DSMT4">
                  <p:embed/>
                </p:oleObj>
              </mc:Choice>
              <mc:Fallback>
                <p:oleObj name="Equation" r:id="rId5" imgW="3301920" imgH="1028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8319" y="2733798"/>
                        <a:ext cx="5317949" cy="16224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4053738"/>
              </p:ext>
            </p:extLst>
          </p:nvPr>
        </p:nvGraphicFramePr>
        <p:xfrm>
          <a:off x="4785674" y="4703974"/>
          <a:ext cx="3276600" cy="637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1" name="Equation" r:id="rId7" imgW="1841400" imgH="393480" progId="Equation.DSMT4">
                  <p:embed/>
                </p:oleObj>
              </mc:Choice>
              <mc:Fallback>
                <p:oleObj name="Equation" r:id="rId7" imgW="1841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674" y="4703974"/>
                        <a:ext cx="3276600" cy="63711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430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38138" indent="-338138">
              <a:spcBef>
                <a:spcPct val="60000"/>
              </a:spcBef>
              <a:tabLst>
                <a:tab pos="5721350" algn="l"/>
              </a:tabLst>
            </a:pPr>
            <a:r>
              <a:rPr lang="en-US" sz="3200" dirty="0">
                <a:sym typeface="Symbol" pitchFamily="18" charset="2"/>
              </a:rPr>
              <a:t>With more than one independent variables, </a:t>
            </a:r>
          </a:p>
          <a:p>
            <a:pPr marL="338138" indent="-338138">
              <a:spcBef>
                <a:spcPct val="60000"/>
              </a:spcBef>
              <a:tabLst>
                <a:tab pos="5721350" algn="l"/>
              </a:tabLst>
            </a:pPr>
            <a:endParaRPr lang="en-US" sz="3200" dirty="0">
              <a:sym typeface="Symbol" pitchFamily="18" charset="2"/>
            </a:endParaRPr>
          </a:p>
          <a:p>
            <a:pPr marL="338138" indent="-338138">
              <a:spcBef>
                <a:spcPts val="2400"/>
              </a:spcBef>
              <a:tabLst>
                <a:tab pos="5721350" algn="l"/>
              </a:tabLst>
            </a:pPr>
            <a:r>
              <a:rPr lang="en-US" dirty="0">
                <a:sym typeface="Symbol" pitchFamily="18" charset="2"/>
              </a:rPr>
              <a:t>As in simple Poisson regression, </a:t>
            </a:r>
            <a:r>
              <a:rPr lang="en-US" baseline="-25000" dirty="0">
                <a:sym typeface="Symbol" pitchFamily="18" charset="2"/>
              </a:rPr>
              <a:t>0</a:t>
            </a:r>
            <a:r>
              <a:rPr lang="en-US" dirty="0">
                <a:sym typeface="Symbol" pitchFamily="18" charset="2"/>
              </a:rPr>
              <a:t> is the log of the predicted rate of </a:t>
            </a:r>
            <a:r>
              <a:rPr lang="en-US" i="1" dirty="0">
                <a:sym typeface="Symbol" pitchFamily="18" charset="2"/>
              </a:rPr>
              <a:t>Y</a:t>
            </a:r>
            <a:r>
              <a:rPr lang="en-US" dirty="0">
                <a:sym typeface="Symbol" pitchFamily="18" charset="2"/>
              </a:rPr>
              <a:t> when all the other variables = 0, and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(</a:t>
            </a:r>
            <a:r>
              <a:rPr lang="en-US" baseline="-25000" dirty="0">
                <a:sym typeface="Symbol" pitchFamily="18" charset="2"/>
              </a:rPr>
              <a:t>0</a:t>
            </a:r>
            <a:r>
              <a:rPr lang="en-US" dirty="0">
                <a:sym typeface="Symbol" pitchFamily="18" charset="2"/>
              </a:rPr>
              <a:t>) is the predicted rate when all the other variables = 0.</a:t>
            </a:r>
          </a:p>
          <a:p>
            <a:pPr marL="338138" indent="-338138">
              <a:spcBef>
                <a:spcPts val="2400"/>
              </a:spcBef>
              <a:tabLst>
                <a:tab pos="5721350" algn="l"/>
              </a:tabLst>
            </a:pPr>
            <a:r>
              <a:rPr lang="en-US" dirty="0">
                <a:sym typeface="Symbol" pitchFamily="18" charset="2"/>
              </a:rPr>
              <a:t>For </a:t>
            </a:r>
            <a:r>
              <a:rPr lang="en-US" i="1" baseline="-25000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i="1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= 1 to 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p</a:t>
            </a:r>
            <a:r>
              <a:rPr lang="en-US" dirty="0">
                <a:sym typeface="Symbol" pitchFamily="18" charset="2"/>
              </a:rPr>
              <a:t>,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(</a:t>
            </a:r>
            <a:r>
              <a:rPr lang="en-US" i="1" baseline="-25000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dirty="0">
                <a:sym typeface="Symbol" pitchFamily="18" charset="2"/>
              </a:rPr>
              <a:t>) is the rate ratio per unit increase in x</a:t>
            </a:r>
            <a:r>
              <a:rPr lang="en-US" i="1" baseline="-25000" dirty="0">
                <a:sym typeface="Symbol" pitchFamily="18" charset="2"/>
              </a:rPr>
              <a:t>i</a:t>
            </a:r>
            <a:r>
              <a:rPr lang="en-US" dirty="0">
                <a:sym typeface="Symbol" pitchFamily="18" charset="2"/>
              </a:rPr>
              <a:t>, after controlling for all the other variables in the model. </a:t>
            </a:r>
          </a:p>
          <a:p>
            <a:pPr marL="338138" indent="-338138">
              <a:spcBef>
                <a:spcPts val="2400"/>
              </a:spcBef>
              <a:tabLst>
                <a:tab pos="5721350" algn="l"/>
              </a:tabLst>
            </a:pPr>
            <a:r>
              <a:rPr lang="en-US" dirty="0">
                <a:sym typeface="Symbol" pitchFamily="18" charset="2"/>
              </a:rPr>
              <a:t>For categorical variables, we need to create design variables. </a:t>
            </a:r>
          </a:p>
          <a:p>
            <a:endParaRPr lang="en-US" dirty="0"/>
          </a:p>
        </p:txBody>
      </p:sp>
      <p:graphicFrame>
        <p:nvGraphicFramePr>
          <p:cNvPr id="4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1663605"/>
              </p:ext>
            </p:extLst>
          </p:nvPr>
        </p:nvGraphicFramePr>
        <p:xfrm>
          <a:off x="1363744" y="2376962"/>
          <a:ext cx="6529428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6" name="Equation" r:id="rId3" imgW="4127400" imgH="330120" progId="Equation.DSMT4">
                  <p:embed/>
                </p:oleObj>
              </mc:Choice>
              <mc:Fallback>
                <p:oleObj name="Equation" r:id="rId3" imgW="41274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744" y="2376962"/>
                        <a:ext cx="6529428" cy="51276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877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Example: Nursing Home</a:t>
            </a:r>
          </a:p>
        </p:txBody>
      </p:sp>
    </p:spTree>
    <p:extLst>
      <p:ext uri="{BB962C8B-B14F-4D97-AF65-F5344CB8AC3E}">
        <p14:creationId xmlns:p14="http://schemas.microsoft.com/office/powerpoint/2010/main" val="469838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282575" indent="-282575">
              <a:lnSpc>
                <a:spcPct val="120000"/>
              </a:lnSpc>
              <a:tabLst>
                <a:tab pos="744538" algn="l"/>
                <a:tab pos="5721350" algn="l"/>
              </a:tabLst>
            </a:pPr>
            <a:r>
              <a:rPr lang="en-US" sz="3400" dirty="0">
                <a:sym typeface="Symbol" pitchFamily="18" charset="2"/>
              </a:rPr>
              <a:t>Consider the following data on nursing home, collected by the department of Health and social service of the state of New Mexico, covering n = 52 of the 60 licensed nursing facilities in New Mexico in 1988.  </a:t>
            </a:r>
          </a:p>
          <a:p>
            <a:pPr marL="396875" lvl="1" indent="0">
              <a:lnSpc>
                <a:spcPct val="120000"/>
              </a:lnSpc>
              <a:spcBef>
                <a:spcPts val="60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 </a:t>
            </a:r>
            <a:r>
              <a:rPr lang="en-US" sz="2900" b="1" dirty="0">
                <a:solidFill>
                  <a:srgbClr val="FF6600"/>
                </a:solidFill>
                <a:sym typeface="Symbol" pitchFamily="18" charset="2"/>
              </a:rPr>
              <a:t>Problem of interest:  </a:t>
            </a:r>
            <a:r>
              <a:rPr lang="en-US" sz="2900" dirty="0">
                <a:sym typeface="Symbol" pitchFamily="18" charset="2"/>
              </a:rPr>
              <a:t>whether nursing homes in rural areas tend to have fewer beds per patient population than those in urban areas, after adjusting for other factors affecting hospital facilities.</a:t>
            </a:r>
          </a:p>
          <a:p>
            <a:pPr marL="396875" lvl="1" indent="0">
              <a:lnSpc>
                <a:spcPct val="120000"/>
              </a:lnSpc>
              <a:spcBef>
                <a:spcPts val="60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 Outcome: # of beds, and </a:t>
            </a:r>
          </a:p>
          <a:p>
            <a:pPr marL="396875" lvl="1" indent="0">
              <a:lnSpc>
                <a:spcPct val="120000"/>
              </a:lnSpc>
              <a:spcBef>
                <a:spcPts val="60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 Other variables: </a:t>
            </a:r>
          </a:p>
          <a:p>
            <a:pPr marL="1084263" lvl="2" indent="-282575">
              <a:lnSpc>
                <a:spcPct val="120000"/>
              </a:lnSpc>
              <a:spcBef>
                <a:spcPts val="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Annual total patient care revenue (PCREV, in millions), </a:t>
            </a:r>
          </a:p>
          <a:p>
            <a:pPr marL="1084263" lvl="2" indent="-282575">
              <a:lnSpc>
                <a:spcPct val="120000"/>
              </a:lnSpc>
              <a:spcBef>
                <a:spcPts val="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Annual nurse salary (NSAL, in millions),</a:t>
            </a:r>
          </a:p>
          <a:p>
            <a:pPr marL="1084263" lvl="2" indent="-282575">
              <a:lnSpc>
                <a:spcPct val="120000"/>
              </a:lnSpc>
              <a:spcBef>
                <a:spcPts val="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Annual facilities expenditure (FEXP, in millions),</a:t>
            </a:r>
          </a:p>
          <a:p>
            <a:pPr marL="1084263" lvl="2" indent="-282575">
              <a:lnSpc>
                <a:spcPct val="120000"/>
              </a:lnSpc>
              <a:spcBef>
                <a:spcPts val="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An indicator for whether or not rural location (Yes =1, No = 0).</a:t>
            </a:r>
          </a:p>
          <a:p>
            <a:pPr marL="1084263" lvl="2" indent="-282575">
              <a:lnSpc>
                <a:spcPct val="120000"/>
              </a:lnSpc>
              <a:spcBef>
                <a:spcPts val="0"/>
              </a:spcBef>
              <a:tabLst>
                <a:tab pos="744538" algn="l"/>
                <a:tab pos="5721350" algn="l"/>
              </a:tabLst>
            </a:pPr>
            <a:r>
              <a:rPr lang="en-US" sz="2900" dirty="0">
                <a:sym typeface="Symbol" pitchFamily="18" charset="2"/>
              </a:rPr>
              <a:t>Annual total patient days (TDAYS, in hundreds</a:t>
            </a:r>
            <a:r>
              <a:rPr lang="en-US" sz="2600" dirty="0">
                <a:sym typeface="Symbol" pitchFamily="18" charset="2"/>
              </a:rPr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09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Variable for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8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Model only with rural indictor</a:t>
            </a:r>
          </a:p>
          <a:p>
            <a:pPr marL="396875" lvl="1" indent="0"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 Assume that expected number of beds at each nursing home is proportional to the total patient days, TDAYS, then TDAYS serves as the offset variable in the model. </a:t>
            </a:r>
          </a:p>
          <a:p>
            <a:pPr marL="396875" lvl="1" indent="0">
              <a:lnSpc>
                <a:spcPct val="8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endParaRPr lang="en-US" sz="2100" dirty="0">
              <a:sym typeface="Symbol" pitchFamily="18" charset="2"/>
            </a:endParaRPr>
          </a:p>
          <a:p>
            <a:pPr marL="396875" lvl="1" indent="0">
              <a:lnSpc>
                <a:spcPct val="8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sz="2100" dirty="0"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Here we need to use 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logTDAYS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 = log(TDAYS)</a:t>
            </a:r>
            <a:r>
              <a:rPr lang="en-US" dirty="0">
                <a:sym typeface="Symbol" pitchFamily="18" charset="2"/>
              </a:rPr>
              <a:t> as the offset variable.  </a:t>
            </a:r>
          </a:p>
          <a:p>
            <a:pPr marL="396875" lvl="1" indent="0">
              <a:lnSpc>
                <a:spcPct val="8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396875" lvl="1" indent="0">
              <a:lnSpc>
                <a:spcPct val="8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 The rural indicator variable is categorical with two levels so we have one design variable.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/>
              <a:t>The probability function of Poisson distribution: 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400" dirty="0"/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/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800" dirty="0"/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/>
              <a:t>where </a:t>
            </a:r>
            <a:r>
              <a:rPr lang="en-US" altLang="en-US" dirty="0">
                <a:sym typeface="Symbol" pitchFamily="18" charset="2"/>
              </a:rPr>
              <a:t></a:t>
            </a:r>
            <a:r>
              <a:rPr lang="en-US" altLang="en-US" dirty="0"/>
              <a:t> is the mean of </a:t>
            </a:r>
            <a:r>
              <a:rPr lang="en-US" altLang="en-US" i="1" dirty="0"/>
              <a:t>Y</a:t>
            </a:r>
            <a:r>
              <a:rPr lang="en-US" altLang="en-US" dirty="0"/>
              <a:t>, that is E(</a:t>
            </a:r>
            <a:r>
              <a:rPr lang="en-US" altLang="en-US" i="1" dirty="0"/>
              <a:t>Y</a:t>
            </a:r>
            <a:r>
              <a:rPr lang="en-US" altLang="en-US" dirty="0"/>
              <a:t>) = </a:t>
            </a:r>
            <a:r>
              <a:rPr lang="en-US" altLang="en-US" dirty="0">
                <a:sym typeface="Symbol" pitchFamily="18" charset="2"/>
              </a:rPr>
              <a:t>.</a:t>
            </a:r>
            <a:r>
              <a:rPr lang="en-US" altLang="en-US" dirty="0"/>
              <a:t> </a:t>
            </a: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r>
              <a:rPr lang="en-US" altLang="en-US" dirty="0"/>
              <a:t>	And  also,  </a:t>
            </a:r>
            <a:r>
              <a:rPr lang="en-US" altLang="en-US" dirty="0" err="1"/>
              <a:t>Var</a:t>
            </a:r>
            <a:r>
              <a:rPr lang="en-US" altLang="en-US" dirty="0"/>
              <a:t>(</a:t>
            </a:r>
            <a:r>
              <a:rPr lang="en-US" altLang="en-US" i="1" dirty="0"/>
              <a:t>Y</a:t>
            </a:r>
            <a:r>
              <a:rPr lang="en-US" altLang="en-US" dirty="0"/>
              <a:t>) = </a:t>
            </a:r>
            <a:r>
              <a:rPr lang="en-US" altLang="en-US" dirty="0">
                <a:sym typeface="Symbol" pitchFamily="18" charset="2"/>
              </a:rPr>
              <a:t></a:t>
            </a:r>
            <a:r>
              <a:rPr lang="en-US" altLang="en-US" dirty="0"/>
              <a:t>. </a:t>
            </a:r>
          </a:p>
          <a:p>
            <a:pPr marL="633413" lvl="1" indent="-234950">
              <a:buNone/>
              <a:tabLst>
                <a:tab pos="339725" algn="l"/>
                <a:tab pos="5721350" algn="l"/>
              </a:tabLst>
            </a:pPr>
            <a:endParaRPr lang="en-US" altLang="en-US" sz="800" dirty="0"/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/>
              <a:t>For a Poisson distribution, the minimum value is 0 and the upper limit is +</a:t>
            </a:r>
            <a:r>
              <a:rPr lang="en-US" altLang="en-US" dirty="0">
                <a:sym typeface="Symbol" pitchFamily="18" charset="2"/>
              </a:rPr>
              <a:t>.</a:t>
            </a:r>
          </a:p>
          <a:p>
            <a:pPr marL="1254125" lvl="2" indent="-225425">
              <a:tabLst>
                <a:tab pos="339725" algn="l"/>
                <a:tab pos="5721350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633413" lvl="1" indent="-234950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To denote the above Poisson distribution,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~ Poisson().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164202"/>
              </p:ext>
            </p:extLst>
          </p:nvPr>
        </p:nvGraphicFramePr>
        <p:xfrm>
          <a:off x="1600200" y="2428875"/>
          <a:ext cx="59436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3" imgW="6121400" imgH="723900" progId="Equation.DSMT4">
                  <p:embed/>
                </p:oleObj>
              </mc:Choice>
              <mc:Fallback>
                <p:oleObj name="Equation" r:id="rId3" imgW="6121400" imgH="723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428875"/>
                        <a:ext cx="5943600" cy="762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6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Model with Rural Indictor Only</a:t>
            </a:r>
            <a:br>
              <a:rPr lang="en-US" dirty="0">
                <a:sym typeface="Symbol" pitchFamily="18" charset="2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2575" indent="-282575">
              <a:lnSpc>
                <a:spcPct val="110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282575" indent="-282575">
              <a:lnSpc>
                <a:spcPct val="110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282575" indent="-282575">
              <a:lnSpc>
                <a:spcPct val="110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282575" indent="-282575">
              <a:lnSpc>
                <a:spcPct val="110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So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(</a:t>
            </a:r>
            <a:r>
              <a:rPr lang="en-US" baseline="-25000" dirty="0">
                <a:sym typeface="Symbol" pitchFamily="18" charset="2"/>
              </a:rPr>
              <a:t>1</a:t>
            </a:r>
            <a:r>
              <a:rPr lang="en-US" dirty="0">
                <a:sym typeface="Symbol" pitchFamily="18" charset="2"/>
              </a:rPr>
              <a:t>)  =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(-0.064) = 0.938 with 95% CI (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(-0.1212),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(-0.0069)) = (0.886, 0.993) – this is the crude estimate. </a:t>
            </a:r>
          </a:p>
          <a:p>
            <a:pPr marL="282575" indent="-282575">
              <a:lnSpc>
                <a:spcPct val="110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Rural nursing home tends to have few beds and the rate ratio is 0.938. That is, rural nursing home has 0.94 times of beds (per patient-days), of those of  urban nursing homes.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FF9CE-A9BF-EF4F-9A77-95A1062CAC2B}"/>
              </a:ext>
            </a:extLst>
          </p:cNvPr>
          <p:cNvSpPr txBox="1"/>
          <p:nvPr/>
        </p:nvSpPr>
        <p:spPr>
          <a:xfrm>
            <a:off x="6259287" y="1262743"/>
            <a:ext cx="5221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nursing.rural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(BED~RURAL + offset(log(TDAYS)),</a:t>
            </a:r>
          </a:p>
          <a:p>
            <a:r>
              <a:rPr lang="en-US" dirty="0"/>
              <a:t>                   family=</a:t>
            </a:r>
            <a:r>
              <a:rPr lang="en-US" dirty="0" err="1"/>
              <a:t>poisson</a:t>
            </a:r>
            <a:r>
              <a:rPr lang="en-US" dirty="0"/>
              <a:t>,</a:t>
            </a:r>
          </a:p>
          <a:p>
            <a:r>
              <a:rPr lang="en-US" dirty="0"/>
              <a:t>                   data=nursing)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nursing.rural</a:t>
            </a:r>
            <a:r>
              <a:rPr lang="en-US" dirty="0"/>
              <a:t>)</a:t>
            </a:r>
          </a:p>
          <a:p>
            <a:r>
              <a:rPr lang="en-US" dirty="0" err="1"/>
              <a:t>confint</a:t>
            </a:r>
            <a:r>
              <a:rPr lang="en-US" dirty="0"/>
              <a:t>(</a:t>
            </a:r>
            <a:r>
              <a:rPr lang="en-US" dirty="0" err="1"/>
              <a:t>nursing.rural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525D9-D27A-BC4A-8740-7EFCEC4E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7" y="1195388"/>
            <a:ext cx="50292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DC610-B0C0-1B46-A98C-FB2F4E03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87" y="2520951"/>
            <a:ext cx="3378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37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for Poisson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8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About selection of variables for a Poisson Regression, we could use similar steps as in a logistic regression.</a:t>
            </a:r>
          </a:p>
          <a:p>
            <a:pPr marL="282575" indent="-282575"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We could use similar idea to assess confounding.</a:t>
            </a:r>
          </a:p>
          <a:p>
            <a:pPr marL="282575" indent="-282575"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For parameter interpretation with interaction, we also use similar ideas to those from logistic regression. Just instead of odds ratio or odds, we would say that, at a particular level of a third variable, the rate ratio (categorical variable) is... or for each additional unit of a continuous variable, the rate increases by a factor of ...</a:t>
            </a:r>
          </a:p>
          <a:p>
            <a:pPr marL="282575" indent="-282575"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Any two nested models could be compared by using LRT.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087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Suppose, after a careful selection of variables, we come to a model:</a:t>
            </a:r>
          </a:p>
          <a:p>
            <a:endParaRPr lang="en-US" dirty="0"/>
          </a:p>
        </p:txBody>
      </p:sp>
      <p:graphicFrame>
        <p:nvGraphicFramePr>
          <p:cNvPr id="4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820489"/>
              </p:ext>
            </p:extLst>
          </p:nvPr>
        </p:nvGraphicFramePr>
        <p:xfrm>
          <a:off x="1020451" y="2602583"/>
          <a:ext cx="7680505" cy="970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6" name="Equation" r:id="rId3" imgW="5155920" imgH="634680" progId="Equation.DSMT4">
                  <p:embed/>
                </p:oleObj>
              </mc:Choice>
              <mc:Fallback>
                <p:oleObj name="Equation" r:id="rId3" imgW="51559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451" y="2602583"/>
                        <a:ext cx="7680505" cy="97097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824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and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F414D-AE6F-5140-8294-C61B60EA0C9A}"/>
              </a:ext>
            </a:extLst>
          </p:cNvPr>
          <p:cNvSpPr txBox="1"/>
          <p:nvPr/>
        </p:nvSpPr>
        <p:spPr>
          <a:xfrm>
            <a:off x="1001484" y="1356860"/>
            <a:ext cx="8955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nursing.mult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(BED~RURAL + PCREV*FEXP + NSAL*FEXP + offset(log(TDAYS)),</a:t>
            </a:r>
          </a:p>
          <a:p>
            <a:r>
              <a:rPr lang="en-US" dirty="0"/>
              <a:t>                   family=</a:t>
            </a:r>
            <a:r>
              <a:rPr lang="en-US" dirty="0" err="1"/>
              <a:t>poisson</a:t>
            </a:r>
            <a:r>
              <a:rPr lang="en-US" dirty="0"/>
              <a:t>,</a:t>
            </a:r>
          </a:p>
          <a:p>
            <a:r>
              <a:rPr lang="en-US" dirty="0"/>
              <a:t>                   data=nursing)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  <a:p>
            <a:r>
              <a:rPr lang="en-US" dirty="0" err="1"/>
              <a:t>confint</a:t>
            </a:r>
            <a:r>
              <a:rPr lang="en-US" dirty="0"/>
              <a:t>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C769A-D726-4D46-B680-DA76C841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3" y="3321050"/>
            <a:ext cx="5856921" cy="24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95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9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So in this step, after controlling all the other variables in the model, variable RURAL remains to be very significant (p &lt; 0.001), and rural nursing homes tend to have fewer beds than urban nursing homes (rate ratio =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(-0.145) = 0.865)).</a:t>
            </a:r>
          </a:p>
          <a:p>
            <a:pPr marL="282575" indent="-282575">
              <a:lnSpc>
                <a:spcPct val="9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282575" indent="-282575">
              <a:lnSpc>
                <a:spcPct val="95000"/>
              </a:lnSpc>
              <a:spcBef>
                <a:spcPct val="350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Now the question is: Does the model have an overall goodness of fit?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10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Goodness of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95000"/>
              </a:lnSpc>
              <a:spcBef>
                <a:spcPct val="50000"/>
              </a:spcBef>
              <a:buSzPct val="125000"/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Recall that we used chi-square test based on deviance and Pearson’s chi-square to test for goodness of fit in logistic regression. </a:t>
            </a:r>
          </a:p>
          <a:p>
            <a:pPr marL="342900" indent="-342900">
              <a:lnSpc>
                <a:spcPct val="95000"/>
              </a:lnSpc>
              <a:spcBef>
                <a:spcPct val="50000"/>
              </a:spcBef>
              <a:buSzPct val="125000"/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We would use the same tests in Poisson regression.</a:t>
            </a:r>
          </a:p>
          <a:p>
            <a:pPr marL="342900" lvl="1" indent="-342900">
              <a:lnSpc>
                <a:spcPct val="95000"/>
              </a:lnSpc>
              <a:spcBef>
                <a:spcPct val="50000"/>
              </a:spcBef>
              <a:buSzPct val="125000"/>
              <a:tabLst>
                <a:tab pos="744538" algn="l"/>
                <a:tab pos="5721350" algn="l"/>
              </a:tabLst>
            </a:pPr>
            <a:r>
              <a:rPr lang="en-US" dirty="0"/>
              <a:t>The distribution of the statistics </a:t>
            </a:r>
            <a:r>
              <a:rPr lang="en-US" i="1" dirty="0"/>
              <a:t>D</a:t>
            </a:r>
            <a:r>
              <a:rPr lang="en-US" dirty="0"/>
              <a:t> and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/>
              <a:t> under the assumption that the fitted model is correct in all aspects is: </a:t>
            </a:r>
          </a:p>
          <a:p>
            <a:pPr marL="342900" lvl="1" indent="-342900">
              <a:lnSpc>
                <a:spcPct val="95000"/>
              </a:lnSpc>
              <a:spcBef>
                <a:spcPct val="35000"/>
              </a:spcBef>
              <a:buSzPct val="125000"/>
              <a:tabLst>
                <a:tab pos="744538" algn="l"/>
                <a:tab pos="5721350" algn="l"/>
              </a:tabLst>
            </a:pPr>
            <a:endParaRPr lang="en-US" dirty="0"/>
          </a:p>
          <a:p>
            <a:pPr marL="342900" lvl="1" indent="-342900">
              <a:lnSpc>
                <a:spcPct val="95000"/>
              </a:lnSpc>
              <a:spcBef>
                <a:spcPct val="35000"/>
              </a:spcBef>
              <a:buSzPct val="125000"/>
              <a:tabLst>
                <a:tab pos="744538" algn="l"/>
                <a:tab pos="5721350" algn="l"/>
              </a:tabLst>
            </a:pPr>
            <a:endParaRPr lang="en-US" sz="1000" dirty="0"/>
          </a:p>
          <a:p>
            <a:pPr marL="246888" lvl="2" indent="0">
              <a:spcBef>
                <a:spcPts val="0"/>
              </a:spcBef>
              <a:buSzPct val="125000"/>
              <a:buNone/>
              <a:tabLst>
                <a:tab pos="744538" algn="l"/>
                <a:tab pos="5721350" algn="l"/>
              </a:tabLst>
            </a:pPr>
            <a:r>
              <a:rPr lang="en-US" dirty="0"/>
              <a:t>   where </a:t>
            </a:r>
            <a:r>
              <a:rPr lang="en-US" i="1" dirty="0"/>
              <a:t>p</a:t>
            </a:r>
            <a:r>
              <a:rPr lang="en-US" dirty="0"/>
              <a:t> is the number of non-intercept parameters in the    </a:t>
            </a:r>
          </a:p>
          <a:p>
            <a:pPr marL="246888" lvl="2" indent="0">
              <a:spcBef>
                <a:spcPts val="0"/>
              </a:spcBef>
              <a:buSzPct val="125000"/>
              <a:buNone/>
              <a:tabLst>
                <a:tab pos="744538" algn="l"/>
                <a:tab pos="5721350" algn="l"/>
              </a:tabLst>
            </a:pPr>
            <a:r>
              <a:rPr lang="en-US" dirty="0"/>
              <a:t>   model.</a:t>
            </a:r>
          </a:p>
          <a:p>
            <a:pPr marL="282575" indent="-282575">
              <a:lnSpc>
                <a:spcPct val="95000"/>
              </a:lnSpc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For a Poisson model, </a:t>
            </a:r>
            <a:r>
              <a:rPr lang="en-US" sz="2400" dirty="0"/>
              <a:t>test for goodness of fit based on deviance is preferred as it usually provides a better approximation of normality. </a:t>
            </a:r>
          </a:p>
        </p:txBody>
      </p:sp>
      <p:graphicFrame>
        <p:nvGraphicFramePr>
          <p:cNvPr id="4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431452"/>
              </p:ext>
            </p:extLst>
          </p:nvPr>
        </p:nvGraphicFramePr>
        <p:xfrm>
          <a:off x="2642173" y="4042845"/>
          <a:ext cx="1493837" cy="523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4" name="Equation" r:id="rId3" imgW="698400" imgH="253800" progId="Equation.DSMT4">
                  <p:embed/>
                </p:oleObj>
              </mc:Choice>
              <mc:Fallback>
                <p:oleObj name="Equation" r:id="rId3" imgW="69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2173" y="4042845"/>
                        <a:ext cx="1493837" cy="52388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219891"/>
              </p:ext>
            </p:extLst>
          </p:nvPr>
        </p:nvGraphicFramePr>
        <p:xfrm>
          <a:off x="4593210" y="4032487"/>
          <a:ext cx="1721860" cy="544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5" name="Equation" r:id="rId5" imgW="774360" imgH="253800" progId="Equation.DSMT4">
                  <p:embed/>
                </p:oleObj>
              </mc:Choice>
              <mc:Fallback>
                <p:oleObj name="Equation" r:id="rId5" imgW="7743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3210" y="4032487"/>
                        <a:ext cx="1721860" cy="54459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902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for Goodness of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After fitting a Poisson regression model:</a:t>
            </a:r>
          </a:p>
          <a:p>
            <a:endParaRPr lang="en-US" dirty="0"/>
          </a:p>
        </p:txBody>
      </p:sp>
      <p:sp>
        <p:nvSpPr>
          <p:cNvPr id="5" name="Rectangle 69"/>
          <p:cNvSpPr>
            <a:spLocks noChangeArrowheads="1"/>
          </p:cNvSpPr>
          <p:nvPr/>
        </p:nvSpPr>
        <p:spPr bwMode="auto">
          <a:xfrm>
            <a:off x="7580086" y="4904462"/>
            <a:ext cx="21336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2575" indent="-282575">
              <a:lnSpc>
                <a:spcPct val="95000"/>
              </a:lnSpc>
              <a:spcBef>
                <a:spcPct val="30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 A good fit?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580086" y="5347375"/>
            <a:ext cx="21336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2575" indent="-282575">
              <a:lnSpc>
                <a:spcPct val="95000"/>
              </a:lnSpc>
              <a:spcBef>
                <a:spcPct val="30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 NO!!!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0735-F050-0B48-B408-C13F91927509}"/>
              </a:ext>
            </a:extLst>
          </p:cNvPr>
          <p:cNvSpPr txBox="1"/>
          <p:nvPr/>
        </p:nvSpPr>
        <p:spPr>
          <a:xfrm>
            <a:off x="1030514" y="2292232"/>
            <a:ext cx="87956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Test based on deviance</a:t>
            </a:r>
          </a:p>
          <a:p>
            <a:r>
              <a:rPr lang="en-US" dirty="0"/>
              <a:t>sum(</a:t>
            </a:r>
            <a:r>
              <a:rPr lang="en-US" dirty="0" err="1"/>
              <a:t>nursing.mult$deviance</a:t>
            </a:r>
            <a:r>
              <a:rPr lang="en-US" dirty="0"/>
              <a:t>)</a:t>
            </a:r>
          </a:p>
          <a:p>
            <a:r>
              <a:rPr lang="en-US" dirty="0" err="1"/>
              <a:t>pchisq</a:t>
            </a:r>
            <a:r>
              <a:rPr lang="en-US" dirty="0"/>
              <a:t>(</a:t>
            </a:r>
            <a:r>
              <a:rPr lang="en-US" dirty="0" err="1"/>
              <a:t>nursing.mult$deviance</a:t>
            </a:r>
            <a:r>
              <a:rPr lang="en-US" dirty="0"/>
              <a:t>, </a:t>
            </a:r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nursing.mult$df.residual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=FALSE)</a:t>
            </a:r>
          </a:p>
          <a:p>
            <a:endParaRPr lang="en-US" dirty="0"/>
          </a:p>
          <a:p>
            <a:r>
              <a:rPr lang="en-US" dirty="0"/>
              <a:t>[1] 205.085 [1] 2.657744e-22</a:t>
            </a:r>
          </a:p>
          <a:p>
            <a:endParaRPr lang="en-US" dirty="0"/>
          </a:p>
          <a:p>
            <a:r>
              <a:rPr lang="en-US" dirty="0"/>
              <a:t># Test based on Pearson residuals</a:t>
            </a:r>
          </a:p>
          <a:p>
            <a:r>
              <a:rPr lang="en-US" dirty="0"/>
              <a:t>sum(residuals(</a:t>
            </a:r>
            <a:r>
              <a:rPr lang="en-US" dirty="0" err="1"/>
              <a:t>nursing.mult</a:t>
            </a:r>
            <a:r>
              <a:rPr lang="en-US" dirty="0"/>
              <a:t>, type="</a:t>
            </a:r>
            <a:r>
              <a:rPr lang="en-US" dirty="0" err="1"/>
              <a:t>pearson</a:t>
            </a:r>
            <a:r>
              <a:rPr lang="en-US" dirty="0"/>
              <a:t>")^2)</a:t>
            </a:r>
          </a:p>
          <a:p>
            <a:r>
              <a:rPr lang="en-US" dirty="0" err="1"/>
              <a:t>pchisq</a:t>
            </a:r>
            <a:r>
              <a:rPr lang="en-US" dirty="0"/>
              <a:t>(220.999, </a:t>
            </a:r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nursing.mult$df.residual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=FALSE)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96C9D-1C4F-504F-BF56-0564EDDF374B}"/>
              </a:ext>
            </a:extLst>
          </p:cNvPr>
          <p:cNvSpPr/>
          <p:nvPr/>
        </p:nvSpPr>
        <p:spPr>
          <a:xfrm>
            <a:off x="1030514" y="4880928"/>
            <a:ext cx="2916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[1] 220.999 [1] 4.556828e-25</a:t>
            </a:r>
          </a:p>
        </p:txBody>
      </p:sp>
    </p:spTree>
    <p:extLst>
      <p:ext uri="{BB962C8B-B14F-4D97-AF65-F5344CB8AC3E}">
        <p14:creationId xmlns:p14="http://schemas.microsoft.com/office/powerpoint/2010/main" val="40220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Over-dispersion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95000"/>
              </a:lnSpc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sz="2400" dirty="0"/>
              <a:t>For a correctly specified model, the Pearson chi-square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statistic and the deviance, divided by their degrees of freedom, should be approximately equal to one.  </a:t>
            </a:r>
          </a:p>
          <a:p>
            <a:pPr marL="282575" indent="-282575">
              <a:lnSpc>
                <a:spcPct val="95000"/>
              </a:lnSpc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sz="2400" dirty="0"/>
              <a:t>Now we have </a:t>
            </a:r>
          </a:p>
          <a:p>
            <a:pPr lvl="4">
              <a:buNone/>
              <a:tabLst>
                <a:tab pos="744538" algn="l"/>
                <a:tab pos="5721350" algn="l"/>
              </a:tabLst>
            </a:pPr>
            <a:r>
              <a:rPr lang="en-US" sz="2400" dirty="0">
                <a:cs typeface="Courier New" pitchFamily="49" charset="0"/>
              </a:rPr>
              <a:t>D =  205.0848</a:t>
            </a:r>
          </a:p>
          <a:p>
            <a:pPr lvl="4">
              <a:buNone/>
              <a:tabLst>
                <a:tab pos="744538" algn="l"/>
                <a:tab pos="5721350" algn="l"/>
              </a:tabLst>
            </a:pPr>
            <a:r>
              <a:rPr lang="en-US" sz="2400" dirty="0" err="1">
                <a:cs typeface="Courier New" pitchFamily="49" charset="0"/>
              </a:rPr>
              <a:t>df</a:t>
            </a:r>
            <a:r>
              <a:rPr lang="en-US" sz="2400" dirty="0">
                <a:cs typeface="Courier New" pitchFamily="49" charset="0"/>
              </a:rPr>
              <a:t> = 45</a:t>
            </a:r>
          </a:p>
          <a:p>
            <a:pPr marL="282575" indent="-282575">
              <a:lnSpc>
                <a:spcPct val="95000"/>
              </a:lnSpc>
              <a:spcBef>
                <a:spcPct val="50000"/>
              </a:spcBef>
              <a:tabLst>
                <a:tab pos="744538" algn="l"/>
                <a:tab pos="5721350" algn="l"/>
              </a:tabLst>
            </a:pPr>
            <a:r>
              <a:rPr lang="en-US" sz="2400" dirty="0"/>
              <a:t>When their values are much larger than one, the assumption of Poisson variability is not valid and the data are said to exhibit </a:t>
            </a:r>
            <a:r>
              <a:rPr lang="en-US" sz="2400" b="1" dirty="0"/>
              <a:t>over-dispersion</a:t>
            </a:r>
            <a:r>
              <a:rPr lang="en-US" sz="2400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93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Over-dispersion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95000"/>
              </a:lnSpc>
              <a:spcBef>
                <a:spcPct val="45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Actually, in practice, it is rare to have a Poisson distribution with mean equal to variance and it is the norm to handling over-dispersion in Poisson regression. </a:t>
            </a:r>
          </a:p>
          <a:p>
            <a:pPr marL="282575" indent="-282575">
              <a:lnSpc>
                <a:spcPct val="95000"/>
              </a:lnSpc>
              <a:spcBef>
                <a:spcPct val="45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So when we work with Poisson regression, after we have done all relevant check for our models (entering all important terms, interactions, confounding variables, correct scales of continuous variables, no multi-</a:t>
            </a:r>
            <a:r>
              <a:rPr lang="en-US" sz="2400" dirty="0" err="1">
                <a:sym typeface="Symbol" pitchFamily="18" charset="2"/>
              </a:rPr>
              <a:t>colinearity</a:t>
            </a:r>
            <a:r>
              <a:rPr lang="en-US" sz="2400" dirty="0">
                <a:sym typeface="Symbol" pitchFamily="18" charset="2"/>
              </a:rPr>
              <a:t>, no outliers... </a:t>
            </a:r>
            <a:r>
              <a:rPr lang="en-US" sz="2400" dirty="0" err="1">
                <a:sym typeface="Symbol" pitchFamily="18" charset="2"/>
              </a:rPr>
              <a:t>etc</a:t>
            </a:r>
            <a:r>
              <a:rPr lang="en-US" sz="2400" dirty="0">
                <a:sym typeface="Symbol" pitchFamily="18" charset="2"/>
              </a:rPr>
              <a:t>), </a:t>
            </a:r>
          </a:p>
          <a:p>
            <a:pPr marL="396875" lvl="1" indent="0">
              <a:lnSpc>
                <a:spcPct val="95000"/>
              </a:lnSpc>
              <a:spcBef>
                <a:spcPct val="45000"/>
              </a:spcBef>
              <a:tabLst>
                <a:tab pos="744538" algn="l"/>
                <a:tab pos="5721350" algn="l"/>
              </a:tabLst>
            </a:pPr>
            <a:r>
              <a:rPr lang="en-US" sz="2000" dirty="0"/>
              <a:t> </a:t>
            </a:r>
            <a:r>
              <a:rPr lang="en-US" sz="2200" dirty="0"/>
              <a:t>Tests for Goodness of fit still does not show a good fit and we need to correct for </a:t>
            </a:r>
            <a:r>
              <a:rPr lang="en-US" sz="2200" b="1" dirty="0"/>
              <a:t>over-dispersion</a:t>
            </a:r>
            <a:r>
              <a:rPr lang="en-US" sz="2200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9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Over-dispersion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r>
              <a:rPr lang="en-US" sz="3200" dirty="0"/>
              <a:t>To correct for over-dispersion and estimate “Dispersion parameter”: </a:t>
            </a:r>
          </a:p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endParaRPr lang="en-US" sz="3200" dirty="0"/>
          </a:p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endParaRPr lang="en-US" dirty="0">
              <a:sym typeface="Symbol" pitchFamily="18" charset="2"/>
            </a:endParaRPr>
          </a:p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endParaRPr lang="en-US" sz="1600" dirty="0">
              <a:sym typeface="Symbol" pitchFamily="18" charset="2"/>
            </a:endParaRPr>
          </a:p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endParaRPr lang="en-US" sz="1600" dirty="0">
              <a:sym typeface="Symbol" pitchFamily="18" charset="2"/>
            </a:endParaRPr>
          </a:p>
          <a:p>
            <a:pPr marL="282575" indent="-282575">
              <a:lnSpc>
                <a:spcPct val="85000"/>
              </a:lnSpc>
              <a:tabLst>
                <a:tab pos="744538" algn="l"/>
                <a:tab pos="5721350" algn="l"/>
              </a:tabLst>
            </a:pPr>
            <a:endParaRPr lang="en-US" sz="1600" dirty="0">
              <a:sym typeface="Symbol" pitchFamily="18" charset="2"/>
            </a:endParaRPr>
          </a:p>
          <a:p>
            <a:pPr marL="282575" indent="-282575">
              <a:lnSpc>
                <a:spcPct val="95000"/>
              </a:lnSpc>
              <a:spcBef>
                <a:spcPct val="45000"/>
              </a:spcBef>
              <a:tabLst>
                <a:tab pos="744538" algn="l"/>
                <a:tab pos="5721350" algn="l"/>
              </a:tabLst>
            </a:pPr>
            <a:r>
              <a:rPr lang="en-US" dirty="0"/>
              <a:t>One way of correcting over/under-dispersion is to multiply the covariance matrix by either </a:t>
            </a:r>
            <a:r>
              <a:rPr lang="en-US" b="1" dirty="0"/>
              <a:t>dispersion parameter</a:t>
            </a:r>
            <a:r>
              <a:rPr lang="en-US" dirty="0"/>
              <a:t>, which is easy to implement. </a:t>
            </a:r>
          </a:p>
          <a:p>
            <a:pPr marL="282575" indent="-282575">
              <a:spcBef>
                <a:spcPct val="40000"/>
              </a:spcBef>
              <a:tabLst>
                <a:tab pos="744538" algn="l"/>
                <a:tab pos="5721350" algn="l"/>
              </a:tabLst>
            </a:pPr>
            <a:r>
              <a:rPr lang="en-US" dirty="0"/>
              <a:t>Note that the parameter estimates are not changed by this method. However, their standard errors are adjusted for over/under dispersion, affecting their significance tests.</a:t>
            </a:r>
            <a:endParaRPr lang="en-US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975656"/>
              </p:ext>
            </p:extLst>
          </p:nvPr>
        </p:nvGraphicFramePr>
        <p:xfrm>
          <a:off x="1183943" y="2378631"/>
          <a:ext cx="7626350" cy="1469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9" name="Equation" r:id="rId3" imgW="4254480" imgH="736560" progId="Equation.DSMT4">
                  <p:embed/>
                </p:oleObj>
              </mc:Choice>
              <mc:Fallback>
                <p:oleObj name="Equation" r:id="rId3" imgW="425448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3943" y="2378631"/>
                        <a:ext cx="7626350" cy="146965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59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/>
              <a:t>If we look at the probability of </a:t>
            </a:r>
            <a:r>
              <a:rPr lang="en-US" altLang="en-US" i="1" dirty="0"/>
              <a:t>y</a:t>
            </a:r>
            <a:r>
              <a:rPr lang="en-US" altLang="en-US" dirty="0"/>
              <a:t> events </a:t>
            </a:r>
            <a:r>
              <a:rPr lang="en-US" altLang="en-US" u="sng" dirty="0"/>
              <a:t>in a time period </a:t>
            </a:r>
            <a:r>
              <a:rPr lang="en-US" altLang="en-US" i="1" u="sng" dirty="0"/>
              <a:t>t</a:t>
            </a:r>
            <a:r>
              <a:rPr lang="en-US" altLang="en-US" dirty="0"/>
              <a:t> for a Poisson random variable, we could write: </a:t>
            </a:r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/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/>
          </a:p>
          <a:p>
            <a:pPr marL="280988" indent="-280988">
              <a:tabLst>
                <a:tab pos="339725" algn="l"/>
                <a:tab pos="5721350" algn="l"/>
              </a:tabLst>
            </a:pPr>
            <a:endParaRPr lang="en-US" altLang="en-US" sz="2300" dirty="0"/>
          </a:p>
          <a:p>
            <a:pPr marL="0" indent="0">
              <a:buNone/>
              <a:tabLst>
                <a:tab pos="339725" algn="l"/>
                <a:tab pos="5721350" algn="l"/>
              </a:tabLst>
            </a:pPr>
            <a:endParaRPr lang="en-US" altLang="en-US" sz="2300" dirty="0"/>
          </a:p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/>
              <a:t>What does </a:t>
            </a:r>
            <a:r>
              <a:rPr lang="en-US" altLang="en-US" dirty="0">
                <a:sym typeface="Symbol" pitchFamily="18" charset="2"/>
              </a:rPr>
              <a:t></a:t>
            </a:r>
            <a:r>
              <a:rPr lang="en-US" altLang="en-US" dirty="0"/>
              <a:t> represent here?</a:t>
            </a:r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095778"/>
              </p:ext>
            </p:extLst>
          </p:nvPr>
        </p:nvGraphicFramePr>
        <p:xfrm>
          <a:off x="1198357" y="2785408"/>
          <a:ext cx="6634163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Equation" r:id="rId3" imgW="6832600" imgH="1485900" progId="Equation.DSMT4">
                  <p:embed/>
                </p:oleObj>
              </mc:Choice>
              <mc:Fallback>
                <p:oleObj name="Equation" r:id="rId3" imgW="6832600" imgH="148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357" y="2785408"/>
                        <a:ext cx="6634163" cy="15636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42660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5"/>
            <a:ext cx="10515600" cy="1325563"/>
          </a:xfrm>
        </p:spPr>
        <p:txBody>
          <a:bodyPr/>
          <a:lstStyle/>
          <a:p>
            <a:r>
              <a:rPr lang="en-US" dirty="0"/>
              <a:t>R Code --- Over-dispersion (I)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D1B7C0-8A08-E348-90D2-1B857819A42C}"/>
              </a:ext>
            </a:extLst>
          </p:cNvPr>
          <p:cNvSpPr/>
          <p:nvPr/>
        </p:nvSpPr>
        <p:spPr>
          <a:xfrm>
            <a:off x="838200" y="1191683"/>
            <a:ext cx="88537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#The </a:t>
            </a:r>
            <a:r>
              <a:rPr lang="en-US" dirty="0" err="1"/>
              <a:t>quasipoisson</a:t>
            </a:r>
            <a:r>
              <a:rPr lang="en-US" dirty="0"/>
              <a:t> differs from the </a:t>
            </a:r>
            <a:r>
              <a:rPr lang="en-US" dirty="0" err="1"/>
              <a:t>poisson</a:t>
            </a:r>
            <a:r>
              <a:rPr lang="en-US" dirty="0"/>
              <a:t> family in that the dispersion parameter is not fixed at one, so it can be used to model </a:t>
            </a:r>
            <a:r>
              <a:rPr lang="en-US" dirty="0" err="1"/>
              <a:t>overdispersion</a:t>
            </a:r>
            <a:r>
              <a:rPr lang="en-US" dirty="0"/>
              <a:t>.</a:t>
            </a:r>
          </a:p>
          <a:p>
            <a:r>
              <a:rPr lang="en-US" dirty="0" err="1"/>
              <a:t>nursing.mult.qp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(BED~RURAL + PCREV*FEXP + NSAL*FEXP + offset(log(TDAYS)),</a:t>
            </a:r>
          </a:p>
          <a:p>
            <a:r>
              <a:rPr lang="en-US" dirty="0"/>
              <a:t>                   family=</a:t>
            </a:r>
            <a:r>
              <a:rPr lang="en-US" dirty="0" err="1"/>
              <a:t>quasipoisson</a:t>
            </a:r>
            <a:r>
              <a:rPr lang="en-US" dirty="0"/>
              <a:t>,</a:t>
            </a:r>
          </a:p>
          <a:p>
            <a:r>
              <a:rPr lang="en-US" dirty="0"/>
              <a:t>                   data=nursing)</a:t>
            </a:r>
          </a:p>
          <a:p>
            <a:r>
              <a:rPr lang="en-US" dirty="0"/>
              <a:t>summary(</a:t>
            </a:r>
            <a:r>
              <a:rPr lang="en-US" dirty="0" err="1"/>
              <a:t>nursing.mult.qp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69CAB-3516-E14E-865F-00536702E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354613"/>
            <a:ext cx="6193489" cy="250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9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So now, after controlling all the other variables in the model, variable RURAL remains to be borderline significant (p = 0.068), and rural nursing homes tend to have fewer beds than urban nursing homes (rate ratio = </a:t>
            </a:r>
            <a:r>
              <a:rPr lang="en-US" dirty="0" err="1">
                <a:sym typeface="Symbol" pitchFamily="18" charset="2"/>
              </a:rPr>
              <a:t>exp</a:t>
            </a:r>
            <a:r>
              <a:rPr lang="en-US" dirty="0">
                <a:sym typeface="Symbol" pitchFamily="18" charset="2"/>
              </a:rPr>
              <a:t>(-0.145) = 0.865)).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822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spcBef>
                <a:spcPts val="1800"/>
              </a:spcBef>
              <a:tabLst>
                <a:tab pos="744538" algn="l"/>
                <a:tab pos="5721350" algn="l"/>
              </a:tabLst>
            </a:pPr>
            <a:r>
              <a:rPr lang="en-US" dirty="0"/>
              <a:t>Another way to correct under dispersion is by using hierarchical model. </a:t>
            </a:r>
          </a:p>
          <a:p>
            <a:pPr marL="282575" indent="-282575">
              <a:spcBef>
                <a:spcPts val="1800"/>
              </a:spcBef>
              <a:tabLst>
                <a:tab pos="744538" algn="l"/>
                <a:tab pos="5721350" algn="l"/>
              </a:tabLst>
            </a:pPr>
            <a:r>
              <a:rPr lang="en-US" dirty="0"/>
              <a:t>For </a:t>
            </a:r>
            <a:r>
              <a:rPr lang="en-US" dirty="0" err="1"/>
              <a:t>Poission</a:t>
            </a:r>
            <a:r>
              <a:rPr lang="en-US" dirty="0"/>
              <a:t> regression, Y ~ Poisson(</a:t>
            </a:r>
            <a:r>
              <a:rPr lang="en-US" dirty="0">
                <a:sym typeface="Symbol" pitchFamily="18" charset="2"/>
              </a:rPr>
              <a:t>). If we further assume that  ~ Gamma distribution, then marginally, Y has a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negative binomial</a:t>
            </a:r>
            <a:r>
              <a:rPr lang="en-US" dirty="0">
                <a:sym typeface="Symbol" pitchFamily="18" charset="2"/>
              </a:rPr>
              <a:t> distribution. </a:t>
            </a:r>
          </a:p>
          <a:p>
            <a:pPr marL="282575" indent="-282575">
              <a:spcBef>
                <a:spcPts val="18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It is technical to understand the model, but it is easy to implement this model in SAS and R. </a:t>
            </a:r>
          </a:p>
          <a:p>
            <a:pPr marL="282575" indent="-282575">
              <a:spcBef>
                <a:spcPts val="1800"/>
              </a:spcBef>
              <a:tabLst>
                <a:tab pos="744538" algn="l"/>
                <a:tab pos="5721350" algn="l"/>
              </a:tabLst>
            </a:pPr>
            <a:r>
              <a:rPr lang="en-US" dirty="0">
                <a:sym typeface="Symbol" pitchFamily="18" charset="2"/>
              </a:rPr>
              <a:t>Interpretation of coefficients  from a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negative binomial</a:t>
            </a:r>
            <a:r>
              <a:rPr lang="en-US" dirty="0">
                <a:sym typeface="Symbol" pitchFamily="18" charset="2"/>
              </a:rPr>
              <a:t>  regression is the same as those from a Poisson model.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461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--- Over-dispersion (II)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B907D-B5DF-BB44-82BE-1318C1843689}"/>
              </a:ext>
            </a:extLst>
          </p:cNvPr>
          <p:cNvSpPr/>
          <p:nvPr/>
        </p:nvSpPr>
        <p:spPr>
          <a:xfrm>
            <a:off x="838200" y="130360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glm.nb</a:t>
            </a:r>
            <a:r>
              <a:rPr lang="en-US" dirty="0"/>
              <a:t> is found in the package MASS</a:t>
            </a:r>
          </a:p>
          <a:p>
            <a:r>
              <a:rPr lang="en-US" dirty="0" err="1"/>
              <a:t>nursing.mult.nb</a:t>
            </a:r>
            <a:r>
              <a:rPr lang="en-US" dirty="0"/>
              <a:t>&lt;-</a:t>
            </a:r>
            <a:r>
              <a:rPr lang="en-US" dirty="0" err="1"/>
              <a:t>glm.nb</a:t>
            </a:r>
            <a:r>
              <a:rPr lang="en-US" dirty="0"/>
              <a:t>(BED~RURAL + PCREV*FEXP + </a:t>
            </a:r>
          </a:p>
          <a:p>
            <a:r>
              <a:rPr lang="en-US" dirty="0"/>
              <a:t>                          NSAL*FEXP + offset(log(TDAYS)),</a:t>
            </a:r>
          </a:p>
          <a:p>
            <a:r>
              <a:rPr lang="en-US" dirty="0"/>
              <a:t>                        data=nursing)</a:t>
            </a:r>
          </a:p>
          <a:p>
            <a:r>
              <a:rPr lang="en-US" dirty="0"/>
              <a:t>summary(</a:t>
            </a:r>
            <a:r>
              <a:rPr lang="en-US" dirty="0" err="1"/>
              <a:t>nursing.mult.nb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ECFA4-6F3C-5242-89C8-81833E6D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2686"/>
            <a:ext cx="4927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740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Code --- Over-dispersion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85000"/>
              </a:lnSpc>
              <a:spcBef>
                <a:spcPct val="40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SAS Code: </a:t>
            </a:r>
          </a:p>
          <a:p>
            <a:pPr marL="282575" indent="-282575">
              <a:lnSpc>
                <a:spcPct val="85000"/>
              </a:lnSpc>
              <a:spcBef>
                <a:spcPct val="40000"/>
              </a:spcBef>
              <a:buNone/>
              <a:tabLst>
                <a:tab pos="744538" algn="l"/>
                <a:tab pos="5721350" algn="l"/>
              </a:tabLst>
            </a:pPr>
            <a:r>
              <a:rPr lang="en-US" sz="18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	proc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b="1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nursing ;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RURAL (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param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ref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first);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BED =  RURAL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</a:t>
            </a:r>
            <a:r>
              <a:rPr lang="en-US" sz="16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nb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logTDays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                        </a:t>
            </a:r>
            <a:endParaRPr lang="en-US" sz="200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Group 13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3918476"/>
              </p:ext>
            </p:extLst>
          </p:nvPr>
        </p:nvGraphicFramePr>
        <p:xfrm>
          <a:off x="2286000" y="4001294"/>
          <a:ext cx="5410200" cy="2286003"/>
        </p:xfrm>
        <a:graphic>
          <a:graphicData uri="http://schemas.openxmlformats.org/drawingml/2006/table">
            <a:tbl>
              <a:tblPr/>
              <a:tblGrid>
                <a:gridCol w="236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75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Criteria For Assessing Goodness Of Fit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Criterion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Value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Value/DF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Deviance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52.4573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1.1657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Scaled Deviance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52.4573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1.1657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Pearson Chi-Square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58.4410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1.2987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78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Scaled Pearson X2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58.4410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1.2987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Log Likelihood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17508.4773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551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--- Over-dispersion</a:t>
            </a:r>
          </a:p>
        </p:txBody>
      </p:sp>
      <p:graphicFrame>
        <p:nvGraphicFramePr>
          <p:cNvPr id="4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180119"/>
              </p:ext>
            </p:extLst>
          </p:nvPr>
        </p:nvGraphicFramePr>
        <p:xfrm>
          <a:off x="988452" y="1807951"/>
          <a:ext cx="8458200" cy="3613595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480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Analysis Of Parameter Estimates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2288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Parameter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2288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2288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Estimate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Error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Wald 95%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Confidence Limits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ChiSq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45720" marR="4572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Intercept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-0.9768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0.0573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-1.0892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-0.8644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290.12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&lt;.0001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RURAL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-0.1355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0.0700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-0.2728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0.0017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3.75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0.0529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PCREVc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-0.0785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0.0516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-0.1796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0.0227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2.31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0.1283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NSALc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-0.4821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0.2405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-0.9535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-0.0107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4.02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0.0450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FEXPc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0.7491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0.1875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0.3816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1.1167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15.96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&lt;.0001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PCREVc*FEXPc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0.9766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0.4861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0.0237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1.9294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4.04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0.0446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NSALc*FEXPc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-5.1224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1.9734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-8.9903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-1.2546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6.74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0.0094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Dispersion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0.0310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0.0084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0.0146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0.0474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66675" marR="66675" marT="66675" marB="6667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107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Model Comparison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AIC and BIC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C4EC-B7FB-0F4C-BA43-5E8D2BF88D41}"/>
              </a:ext>
            </a:extLst>
          </p:cNvPr>
          <p:cNvSpPr txBox="1"/>
          <p:nvPr/>
        </p:nvSpPr>
        <p:spPr>
          <a:xfrm>
            <a:off x="1143000" y="2310946"/>
            <a:ext cx="21283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AIC(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  <a:p>
            <a:r>
              <a:rPr lang="en-US" dirty="0"/>
              <a:t>BIC(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  <a:p>
            <a:r>
              <a:rPr lang="en-US" dirty="0"/>
              <a:t>AIC(</a:t>
            </a:r>
            <a:r>
              <a:rPr lang="en-US" dirty="0" err="1"/>
              <a:t>nursing.mult.nb</a:t>
            </a:r>
            <a:r>
              <a:rPr lang="en-US" dirty="0"/>
              <a:t>)</a:t>
            </a:r>
          </a:p>
          <a:p>
            <a:r>
              <a:rPr lang="en-US" dirty="0"/>
              <a:t>BIC(</a:t>
            </a:r>
            <a:r>
              <a:rPr lang="en-US" dirty="0" err="1"/>
              <a:t>nursing.mult.nb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32893-695A-514B-B34F-7D4D0B327C19}"/>
              </a:ext>
            </a:extLst>
          </p:cNvPr>
          <p:cNvSpPr txBox="1"/>
          <p:nvPr/>
        </p:nvSpPr>
        <p:spPr>
          <a:xfrm>
            <a:off x="3755571" y="2310945"/>
            <a:ext cx="20791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545.9793 </a:t>
            </a:r>
          </a:p>
          <a:p>
            <a:r>
              <a:rPr lang="en-US" dirty="0"/>
              <a:t>[1] 559.638 </a:t>
            </a:r>
          </a:p>
          <a:p>
            <a:r>
              <a:rPr lang="en-US" dirty="0"/>
              <a:t>[1] 463.7507</a:t>
            </a:r>
          </a:p>
          <a:p>
            <a:r>
              <a:rPr lang="en-US" dirty="0"/>
              <a:t>[1] 479.3607</a:t>
            </a:r>
          </a:p>
        </p:txBody>
      </p:sp>
    </p:spTree>
    <p:extLst>
      <p:ext uri="{BB962C8B-B14F-4D97-AF65-F5344CB8AC3E}">
        <p14:creationId xmlns:p14="http://schemas.microsoft.com/office/powerpoint/2010/main" val="1985052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R provides a few measures to check on influence data and outliers.</a:t>
            </a:r>
          </a:p>
          <a:p>
            <a:pPr marL="682625" lvl="1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r>
              <a:rPr lang="en-US" sz="2200" dirty="0">
                <a:sym typeface="Symbol" pitchFamily="18" charset="2"/>
              </a:rPr>
              <a:t>Pearson’s residual</a:t>
            </a:r>
          </a:p>
          <a:p>
            <a:pPr marL="682625" lvl="1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r>
              <a:rPr lang="en-US" sz="2200" dirty="0">
                <a:sym typeface="Symbol" pitchFamily="18" charset="2"/>
              </a:rPr>
              <a:t>Deviance residual</a:t>
            </a:r>
          </a:p>
          <a:p>
            <a:pPr marL="682625" lvl="1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r>
              <a:rPr lang="en-US" sz="2200" dirty="0">
                <a:sym typeface="Symbol" pitchFamily="18" charset="2"/>
              </a:rPr>
              <a:t>Leverage</a:t>
            </a:r>
          </a:p>
          <a:p>
            <a:pPr marL="682625" lvl="1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r>
              <a:rPr lang="en-US" sz="2200" dirty="0">
                <a:sym typeface="Symbol" pitchFamily="18" charset="2"/>
              </a:rPr>
              <a:t>Cook’s distance</a:t>
            </a:r>
          </a:p>
          <a:p>
            <a:pPr marL="282575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endParaRPr lang="en-US" sz="2300" dirty="0">
              <a:sym typeface="Symbol" pitchFamily="18" charset="2"/>
            </a:endParaRPr>
          </a:p>
          <a:p>
            <a:pPr marL="282575" indent="-282575">
              <a:spcBef>
                <a:spcPct val="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Again, as in logistic regression, we could plot Pearson’s residual, deviance residual and cook’s distance vs. leverage to see whether any point deviates away from the general pattern.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06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Using R(I)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7637"/>
          </a:xfrm>
        </p:spPr>
        <p:txBody>
          <a:bodyPr/>
          <a:lstStyle/>
          <a:p>
            <a:r>
              <a:rPr lang="en-US" dirty="0">
                <a:sym typeface="Symbol" pitchFamily="18" charset="2"/>
              </a:rPr>
              <a:t>Obtain diagnostic measures – need to use command </a:t>
            </a:r>
            <a:r>
              <a:rPr lang="en-US" dirty="0" err="1">
                <a:solidFill>
                  <a:srgbClr val="0000FF"/>
                </a:solidFill>
                <a:sym typeface="Symbol" pitchFamily="18" charset="2"/>
              </a:rPr>
              <a:t>glm</a:t>
            </a:r>
            <a:r>
              <a:rPr lang="en-US" dirty="0">
                <a:sym typeface="Symbol" pitchFamily="18" charset="2"/>
              </a:rPr>
              <a:t>.</a:t>
            </a:r>
            <a:endParaRPr lang="en-US" baseline="30000" dirty="0">
              <a:sym typeface="Symbol" pitchFamily="18" charset="2"/>
            </a:endParaRP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8ACBF-C8DD-0D48-BEC2-171D811A3375}"/>
              </a:ext>
            </a:extLst>
          </p:cNvPr>
          <p:cNvSpPr/>
          <p:nvPr/>
        </p:nvSpPr>
        <p:spPr>
          <a:xfrm>
            <a:off x="1059543" y="2548199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Get Pearson's residual</a:t>
            </a:r>
          </a:p>
          <a:p>
            <a:r>
              <a:rPr lang="en-US" dirty="0"/>
              <a:t>pear&lt;-residuals(</a:t>
            </a:r>
            <a:r>
              <a:rPr lang="en-US" dirty="0" err="1"/>
              <a:t>nursing.mult</a:t>
            </a:r>
            <a:r>
              <a:rPr lang="en-US" dirty="0"/>
              <a:t>, type="</a:t>
            </a:r>
            <a:r>
              <a:rPr lang="en-US" dirty="0" err="1"/>
              <a:t>pearson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Get deviance residual</a:t>
            </a:r>
          </a:p>
          <a:p>
            <a:r>
              <a:rPr lang="en-US" dirty="0"/>
              <a:t>dev&lt;- residuals(</a:t>
            </a:r>
            <a:r>
              <a:rPr lang="en-US" dirty="0" err="1"/>
              <a:t>nursing.mult</a:t>
            </a:r>
            <a:r>
              <a:rPr lang="en-US" dirty="0"/>
              <a:t>, type="deviance")</a:t>
            </a:r>
          </a:p>
          <a:p>
            <a:endParaRPr lang="en-US" dirty="0"/>
          </a:p>
          <a:p>
            <a:r>
              <a:rPr lang="en-US" dirty="0"/>
              <a:t># Get leverage</a:t>
            </a:r>
          </a:p>
          <a:p>
            <a:r>
              <a:rPr lang="en-US" dirty="0"/>
              <a:t>lev&lt;-</a:t>
            </a:r>
            <a:r>
              <a:rPr lang="en-US" dirty="0" err="1"/>
              <a:t>hatvalues</a:t>
            </a:r>
            <a:r>
              <a:rPr lang="en-US" dirty="0"/>
              <a:t>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Get Cook's distance</a:t>
            </a:r>
          </a:p>
          <a:p>
            <a:r>
              <a:rPr lang="en-US" dirty="0"/>
              <a:t>cook&lt;-</a:t>
            </a:r>
            <a:r>
              <a:rPr lang="en-US" dirty="0" err="1"/>
              <a:t>cooks.distance</a:t>
            </a:r>
            <a:r>
              <a:rPr lang="en-US" dirty="0"/>
              <a:t>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0491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Using R(II)</a:t>
            </a: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1661857" y="2182966"/>
            <a:ext cx="358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2575" indent="-282575">
              <a:lnSpc>
                <a:spcPct val="90000"/>
              </a:lnSpc>
              <a:tabLst>
                <a:tab pos="744538" algn="l"/>
                <a:tab pos="5721350" algn="l"/>
              </a:tabLst>
            </a:pPr>
            <a:r>
              <a:rPr lang="en-US" sz="2200" b="0" dirty="0">
                <a:sym typeface="Symbol" pitchFamily="18" charset="2"/>
              </a:rPr>
              <a:t>Deviance residual vs. leverage</a:t>
            </a:r>
          </a:p>
        </p:txBody>
      </p:sp>
      <p:sp>
        <p:nvSpPr>
          <p:cNvPr id="5" name="Rectangle 71"/>
          <p:cNvSpPr>
            <a:spLocks noChangeArrowheads="1"/>
          </p:cNvSpPr>
          <p:nvPr/>
        </p:nvSpPr>
        <p:spPr bwMode="auto">
          <a:xfrm>
            <a:off x="6451862" y="2068405"/>
            <a:ext cx="358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2575" indent="-282575">
              <a:lnSpc>
                <a:spcPct val="90000"/>
              </a:lnSpc>
              <a:tabLst>
                <a:tab pos="744538" algn="l"/>
                <a:tab pos="5721350" algn="l"/>
              </a:tabLst>
            </a:pPr>
            <a:r>
              <a:rPr lang="en-US" sz="2200" b="0" dirty="0">
                <a:sym typeface="Symbol" pitchFamily="18" charset="2"/>
              </a:rPr>
              <a:t>Pearson’s residual vs. leverage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3B04E-7AE9-584F-930C-586D8B6C8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03" y="2770080"/>
            <a:ext cx="4474176" cy="2763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8A407-742C-994D-9EDC-FCE7A39A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471" y="2722835"/>
            <a:ext cx="4843010" cy="299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8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/>
              <a:t>What does </a:t>
            </a:r>
            <a:r>
              <a:rPr lang="en-US" altLang="en-US" dirty="0">
                <a:sym typeface="Symbol" pitchFamily="18" charset="2"/>
              </a:rPr>
              <a:t></a:t>
            </a:r>
            <a:r>
              <a:rPr lang="en-US" altLang="en-US" dirty="0"/>
              <a:t> represent here?</a:t>
            </a:r>
          </a:p>
          <a:p>
            <a:pPr marL="633413" lvl="1" indent="-234950">
              <a:spcBef>
                <a:spcPts val="18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A</a:t>
            </a:r>
            <a:r>
              <a:rPr lang="en-US" altLang="en-US" dirty="0">
                <a:solidFill>
                  <a:srgbClr val="0000FF"/>
                </a:solidFill>
              </a:rPr>
              <a:t> rate</a:t>
            </a:r>
            <a:r>
              <a:rPr lang="en-US" altLang="en-US" dirty="0"/>
              <a:t>, the expected number of events in a given population over a given period time. </a:t>
            </a:r>
          </a:p>
          <a:p>
            <a:pPr marL="633413" lvl="1" indent="-234950">
              <a:spcBef>
                <a:spcPts val="18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Often expressed in units such as events per thousand person-years. </a:t>
            </a:r>
          </a:p>
          <a:p>
            <a:pPr marL="633413" lvl="1" indent="-234950">
              <a:spcBef>
                <a:spcPts val="18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The Poisson distribution is the prototype for assigning probabilities of observing any number of events.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10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</a:t>
            </a:r>
            <a:r>
              <a:rPr lang="en-US"/>
              <a:t>Using R(</a:t>
            </a:r>
            <a:r>
              <a:rPr lang="en-US" dirty="0"/>
              <a:t>III)</a:t>
            </a:r>
          </a:p>
        </p:txBody>
      </p:sp>
      <p:sp>
        <p:nvSpPr>
          <p:cNvPr id="5" name="Rectangle 70"/>
          <p:cNvSpPr>
            <a:spLocks noChangeArrowheads="1"/>
          </p:cNvSpPr>
          <p:nvPr/>
        </p:nvSpPr>
        <p:spPr bwMode="auto">
          <a:xfrm>
            <a:off x="1676400" y="2438400"/>
            <a:ext cx="3581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2575" indent="-282575">
              <a:lnSpc>
                <a:spcPct val="90000"/>
              </a:lnSpc>
              <a:tabLst>
                <a:tab pos="744538" algn="l"/>
                <a:tab pos="5721350" algn="l"/>
              </a:tabLst>
            </a:pPr>
            <a:r>
              <a:rPr lang="en-US" sz="2200" b="0" dirty="0">
                <a:sym typeface="Symbol" pitchFamily="18" charset="2"/>
              </a:rPr>
              <a:t>Cook’s distance vs. leverage</a:t>
            </a:r>
          </a:p>
        </p:txBody>
      </p:sp>
      <p:sp>
        <p:nvSpPr>
          <p:cNvPr id="7" name="Rectangle 74"/>
          <p:cNvSpPr>
            <a:spLocks noChangeArrowheads="1"/>
          </p:cNvSpPr>
          <p:nvPr/>
        </p:nvSpPr>
        <p:spPr bwMode="auto">
          <a:xfrm>
            <a:off x="5658439" y="2994820"/>
            <a:ext cx="3356811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2575" indent="-282575">
              <a:lnSpc>
                <a:spcPct val="90000"/>
              </a:lnSpc>
              <a:tabLst>
                <a:tab pos="744538" algn="l"/>
                <a:tab pos="5721350" algn="l"/>
              </a:tabLst>
            </a:pPr>
            <a:r>
              <a:rPr lang="en-US" sz="2200" b="0" dirty="0">
                <a:sym typeface="Symbol" pitchFamily="18" charset="2"/>
              </a:rPr>
              <a:t>Try to delete the outlying data points  and see how much change in estimates of coefficients.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0D4FE-B0E3-F34B-AB0B-6B8B2713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95" y="2789237"/>
            <a:ext cx="4044162" cy="249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24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Using SAS(I)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 indent="-282575">
              <a:lnSpc>
                <a:spcPct val="85000"/>
              </a:lnSpc>
              <a:spcBef>
                <a:spcPct val="40000"/>
              </a:spcBef>
              <a:tabLst>
                <a:tab pos="744538" algn="l"/>
                <a:tab pos="5721350" algn="l"/>
              </a:tabLst>
            </a:pPr>
            <a:r>
              <a:rPr lang="en-US" sz="2400" dirty="0">
                <a:sym typeface="Symbol" pitchFamily="18" charset="2"/>
              </a:rPr>
              <a:t>SAS Code: </a:t>
            </a:r>
          </a:p>
          <a:p>
            <a:pPr marL="282575" indent="-282575">
              <a:lnSpc>
                <a:spcPct val="85000"/>
              </a:lnSpc>
              <a:spcBef>
                <a:spcPct val="40000"/>
              </a:spcBef>
              <a:buNone/>
              <a:tabLst>
                <a:tab pos="744538" algn="l"/>
                <a:tab pos="5721350" algn="l"/>
              </a:tabLst>
            </a:pPr>
            <a:endParaRPr lang="en-US" sz="18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282575" indent="-282575">
              <a:lnSpc>
                <a:spcPct val="85000"/>
              </a:lnSpc>
              <a:spcBef>
                <a:spcPct val="40000"/>
              </a:spcBef>
              <a:buNone/>
              <a:tabLst>
                <a:tab pos="744538" algn="l"/>
                <a:tab pos="5721350" algn="l"/>
              </a:tabLst>
            </a:pPr>
            <a:r>
              <a:rPr lang="en-US" sz="18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	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OBSTATS  = OBSTATS;</a:t>
            </a:r>
          </a:p>
          <a:p>
            <a:pPr marL="282575" indent="-282575">
              <a:lnSpc>
                <a:spcPct val="85000"/>
              </a:lnSpc>
              <a:spcBef>
                <a:spcPct val="40000"/>
              </a:spcBef>
              <a:buNone/>
              <a:tabLst>
                <a:tab pos="744538" algn="l"/>
                <a:tab pos="5721350" algn="l"/>
              </a:tabLst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sym typeface="Symbol" pitchFamily="18" charset="2"/>
              </a:rPr>
              <a:t>	</a:t>
            </a:r>
            <a:r>
              <a:rPr lang="en-US" sz="18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proc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b="1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nursing ;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class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RURAL (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param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ref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ref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first);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BED =  RURAL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*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</a:t>
            </a:r>
            <a:r>
              <a:rPr lang="en-US" sz="16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poi  </a:t>
            </a:r>
            <a:r>
              <a:rPr lang="en-US" sz="16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logTDays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urier New" panose="02070309020205020404" pitchFamily="49" charset="0"/>
              </a:rPr>
              <a:t>OBSTATS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396875" lvl="1" indent="0">
              <a:lnSpc>
                <a:spcPct val="85000"/>
              </a:lnSpc>
              <a:buNone/>
              <a:tabLst>
                <a:tab pos="744538" algn="l"/>
                <a:tab pos="5721350" algn="l"/>
              </a:tabLst>
            </a:pPr>
            <a:r>
              <a:rPr lang="en-US" sz="16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16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                        </a:t>
            </a:r>
            <a:endParaRPr lang="en-US" sz="2000" dirty="0">
              <a:sym typeface="Symbol" pitchFamily="18" charset="2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86046" y="2597494"/>
            <a:ext cx="4229100" cy="34131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86746" y="4001294"/>
            <a:ext cx="1066800" cy="37323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85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Person-year and rate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2821"/>
            <a:ext cx="10515600" cy="4351338"/>
          </a:xfrm>
        </p:spPr>
        <p:txBody>
          <a:bodyPr>
            <a:normAutofit lnSpcReduction="10000"/>
          </a:bodyPr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Just in case you don’t know how to calculate Person-years,  </a:t>
            </a:r>
          </a:p>
          <a:p>
            <a:pPr marL="633413" lvl="1" indent="-234950">
              <a:lnSpc>
                <a:spcPct val="110000"/>
              </a:lnSpc>
              <a:spcBef>
                <a:spcPct val="40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One </a:t>
            </a:r>
            <a:r>
              <a:rPr lang="en-US" altLang="en-US" b="1" dirty="0">
                <a:solidFill>
                  <a:srgbClr val="0000FF"/>
                </a:solidFill>
                <a:sym typeface="Symbol" pitchFamily="18" charset="2"/>
              </a:rPr>
              <a:t>person-year</a:t>
            </a:r>
            <a:r>
              <a:rPr lang="en-US" altLang="en-US" dirty="0">
                <a:sym typeface="Symbol" pitchFamily="18" charset="2"/>
              </a:rPr>
              <a:t> is a unit of time defined as one person being followed for one year. </a:t>
            </a:r>
          </a:p>
          <a:p>
            <a:pPr marL="633413" lvl="1" indent="-234950">
              <a:lnSpc>
                <a:spcPct val="110000"/>
              </a:lnSpc>
              <a:spcBef>
                <a:spcPct val="40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Person-years for a sample of </a:t>
            </a:r>
            <a:r>
              <a:rPr lang="en-US" altLang="en-US" i="1" dirty="0">
                <a:sym typeface="Symbol" pitchFamily="18" charset="2"/>
              </a:rPr>
              <a:t>n</a:t>
            </a:r>
            <a:r>
              <a:rPr lang="en-US" altLang="en-US" dirty="0">
                <a:sym typeface="Symbol" pitchFamily="18" charset="2"/>
              </a:rPr>
              <a:t> subjects is calculated as the total years followed for the </a:t>
            </a:r>
            <a:r>
              <a:rPr lang="en-US" altLang="en-US" i="1" dirty="0">
                <a:sym typeface="Symbol" pitchFamily="18" charset="2"/>
              </a:rPr>
              <a:t>n</a:t>
            </a:r>
            <a:r>
              <a:rPr lang="en-US" altLang="en-US" dirty="0">
                <a:sym typeface="Symbol" pitchFamily="18" charset="2"/>
              </a:rPr>
              <a:t> subjects, where each subject could have different follow-up time. </a:t>
            </a:r>
          </a:p>
          <a:p>
            <a:pPr marL="633413" lvl="1" indent="-234950">
              <a:lnSpc>
                <a:spcPct val="110000"/>
              </a:lnSpc>
              <a:spcBef>
                <a:spcPct val="40000"/>
              </a:spcBef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A real simple example: suppose we have 5 subjects, two of the subjects were followed for 2 years, and two of them are followed for 3 years  and the fifth subject was followed for 3.8 years; then </a:t>
            </a:r>
          </a:p>
          <a:p>
            <a:pPr marL="1254125" lvl="2" indent="-225425">
              <a:lnSpc>
                <a:spcPct val="110000"/>
              </a:lnSpc>
              <a:spcBef>
                <a:spcPct val="40000"/>
              </a:spcBef>
              <a:buNone/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      person-years = 2*2 + 2*3 + 3.8 = 13.8 years.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3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Person-year and rate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0988" indent="-280988">
              <a:tabLst>
                <a:tab pos="339725" algn="l"/>
                <a:tab pos="5721350" algn="l"/>
              </a:tabLst>
            </a:pPr>
            <a:r>
              <a:rPr lang="en-US" altLang="en-US" dirty="0">
                <a:sym typeface="Symbol" pitchFamily="18" charset="2"/>
              </a:rPr>
              <a:t>	Just in case you don’t know how to calculate rate,  </a:t>
            </a:r>
          </a:p>
          <a:p>
            <a:pPr marL="633413" lvl="1" indent="-234950">
              <a:spcBef>
                <a:spcPct val="40000"/>
              </a:spcBef>
              <a:tabLst>
                <a:tab pos="339725" algn="l"/>
                <a:tab pos="5721350" algn="l"/>
              </a:tabLst>
            </a:pPr>
            <a:r>
              <a:rPr lang="en-US" altLang="en-US" dirty="0"/>
              <a:t>Also suppose that we observe one event during the follow-up period, then</a:t>
            </a:r>
            <a:r>
              <a:rPr lang="en-US" altLang="en-US" sz="2100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030599"/>
              </p:ext>
            </p:extLst>
          </p:nvPr>
        </p:nvGraphicFramePr>
        <p:xfrm>
          <a:off x="1223324" y="2934494"/>
          <a:ext cx="60198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Equation" r:id="rId3" imgW="5588000" imgH="990600" progId="Equation.DSMT4">
                  <p:embed/>
                </p:oleObj>
              </mc:Choice>
              <mc:Fallback>
                <p:oleObj name="Equation" r:id="rId3" imgW="5588000" imgH="990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324" y="2934494"/>
                        <a:ext cx="6019800" cy="10668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500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7049</TotalTime>
  <Words>4352</Words>
  <Application>Microsoft Macintosh PowerPoint</Application>
  <PresentationFormat>Widescreen</PresentationFormat>
  <Paragraphs>743</Paragraphs>
  <Slides>71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Arial</vt:lpstr>
      <vt:lpstr>Calibri</vt:lpstr>
      <vt:lpstr>Calibri Light</vt:lpstr>
      <vt:lpstr>Courier New</vt:lpstr>
      <vt:lpstr>Symbol</vt:lpstr>
      <vt:lpstr>Times New Roman</vt:lpstr>
      <vt:lpstr>Wingdings</vt:lpstr>
      <vt:lpstr>Office Theme</vt:lpstr>
      <vt:lpstr>Equation</vt:lpstr>
      <vt:lpstr>Biostatistics III Analysis of Categorical Data</vt:lpstr>
      <vt:lpstr>Acknowledgement</vt:lpstr>
      <vt:lpstr>Outline </vt:lpstr>
      <vt:lpstr>Poisson Distribution</vt:lpstr>
      <vt:lpstr>Poisson Distribution (I) </vt:lpstr>
      <vt:lpstr>Poisson Distribution (II) </vt:lpstr>
      <vt:lpstr>Poisson Distribution (III)</vt:lpstr>
      <vt:lpstr>Person-year and rate (I)</vt:lpstr>
      <vt:lpstr>Person-year and rate (II)</vt:lpstr>
      <vt:lpstr>Poisson Distribution </vt:lpstr>
      <vt:lpstr>PowerPoint Presentation</vt:lpstr>
      <vt:lpstr>Review: Linear Regression and Logistic Regression</vt:lpstr>
      <vt:lpstr>Simple Poisson Regression Model </vt:lpstr>
      <vt:lpstr>Parameter Interpretation (I)</vt:lpstr>
      <vt:lpstr>Parameter Interpretation (II)</vt:lpstr>
      <vt:lpstr>Parameter Interpretation (III)</vt:lpstr>
      <vt:lpstr>Model Construction – Include Offset (I)</vt:lpstr>
      <vt:lpstr>Model Construction – Include Offset (II)</vt:lpstr>
      <vt:lpstr>Test for Significance in Parameter (I)</vt:lpstr>
      <vt:lpstr>Test for Significance in Parameter (II)</vt:lpstr>
      <vt:lpstr>PowerPoint Presentation</vt:lpstr>
      <vt:lpstr>Data</vt:lpstr>
      <vt:lpstr>Objective</vt:lpstr>
      <vt:lpstr>Cigarette as a Binary Variable</vt:lpstr>
      <vt:lpstr>R Code and Output (I)</vt:lpstr>
      <vt:lpstr>R Code and Output (II)</vt:lpstr>
      <vt:lpstr>Interpreting the Parameter (I)</vt:lpstr>
      <vt:lpstr>Interpreting the Parameter (II)</vt:lpstr>
      <vt:lpstr>Cigarette as a Continuous Variable</vt:lpstr>
      <vt:lpstr>R Code and Output (I)</vt:lpstr>
      <vt:lpstr>Interpreting the Parameter (I)</vt:lpstr>
      <vt:lpstr>Interpreting the Parameter (II)</vt:lpstr>
      <vt:lpstr>Confidence Intervals for Parameters</vt:lpstr>
      <vt:lpstr>Computing Rate Ratio</vt:lpstr>
      <vt:lpstr>Predicted Rates with Confidence Interval (I)</vt:lpstr>
      <vt:lpstr>Predicted Rates with Confidence Interval (II)</vt:lpstr>
      <vt:lpstr>Predicted Rates with Confidence Interval (III)</vt:lpstr>
      <vt:lpstr>Predicted Rates and Rate Ratio</vt:lpstr>
      <vt:lpstr>SAS Code</vt:lpstr>
      <vt:lpstr>SAS Output (I)</vt:lpstr>
      <vt:lpstr>SAS Output (II)</vt:lpstr>
      <vt:lpstr>SAS Code for Predicted Rates</vt:lpstr>
      <vt:lpstr>SAS Output for Predicted Rates</vt:lpstr>
      <vt:lpstr>PowerPoint Presentation</vt:lpstr>
      <vt:lpstr>Model (I)</vt:lpstr>
      <vt:lpstr>Model (II)</vt:lpstr>
      <vt:lpstr>PowerPoint Presentation</vt:lpstr>
      <vt:lpstr>Background</vt:lpstr>
      <vt:lpstr>Offset Variable for the Model</vt:lpstr>
      <vt:lpstr>Model with Rural Indictor Only </vt:lpstr>
      <vt:lpstr>Variable Selection for Poisson Regression</vt:lpstr>
      <vt:lpstr>The Model</vt:lpstr>
      <vt:lpstr>R Code and Output</vt:lpstr>
      <vt:lpstr>PowerPoint Presentation</vt:lpstr>
      <vt:lpstr>Test Goodness of Fit</vt:lpstr>
      <vt:lpstr>R Code for Goodness of Fit</vt:lpstr>
      <vt:lpstr>Over-dispersion (I)</vt:lpstr>
      <vt:lpstr>Over-dispersion (II)</vt:lpstr>
      <vt:lpstr>Over-dispersion (III)</vt:lpstr>
      <vt:lpstr>R Code --- Over-dispersion (I)</vt:lpstr>
      <vt:lpstr>Interpreting the Model</vt:lpstr>
      <vt:lpstr>Hierarchical Model</vt:lpstr>
      <vt:lpstr>R Code --- Over-dispersion (II)</vt:lpstr>
      <vt:lpstr>SAS Code --- Over-dispersion</vt:lpstr>
      <vt:lpstr>SAS Output --- Over-dispersion</vt:lpstr>
      <vt:lpstr>Measures of Model Comparison (I)</vt:lpstr>
      <vt:lpstr>Model Diagnostic (I)</vt:lpstr>
      <vt:lpstr>Model Diagnostic Using R(I)</vt:lpstr>
      <vt:lpstr>Model Diagnostic Using R(II)</vt:lpstr>
      <vt:lpstr>Model Diagnostic Using R(III)</vt:lpstr>
      <vt:lpstr>Model Diagnostic Using SAS(I)</vt:lpstr>
    </vt:vector>
  </TitlesOfParts>
  <Company>OHSU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Biostatistics III Analysis of Categorical Data</dc:title>
  <dc:creator>Yiyi Chen</dc:creator>
  <cp:lastModifiedBy>Yiyi Chen</cp:lastModifiedBy>
  <cp:revision>144</cp:revision>
  <dcterms:created xsi:type="dcterms:W3CDTF">2015-06-03T18:14:38Z</dcterms:created>
  <dcterms:modified xsi:type="dcterms:W3CDTF">2020-06-03T18:29:18Z</dcterms:modified>
</cp:coreProperties>
</file>